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18"/>
  </p:notesMasterIdLst>
  <p:sldIdLst>
    <p:sldId id="313" r:id="rId2"/>
    <p:sldId id="342" r:id="rId3"/>
    <p:sldId id="343" r:id="rId4"/>
    <p:sldId id="344" r:id="rId5"/>
    <p:sldId id="307" r:id="rId6"/>
    <p:sldId id="333" r:id="rId7"/>
    <p:sldId id="335" r:id="rId8"/>
    <p:sldId id="336" r:id="rId9"/>
    <p:sldId id="337" r:id="rId10"/>
    <p:sldId id="334" r:id="rId11"/>
    <p:sldId id="340" r:id="rId12"/>
    <p:sldId id="339" r:id="rId13"/>
    <p:sldId id="345" r:id="rId14"/>
    <p:sldId id="341" r:id="rId15"/>
    <p:sldId id="305" r:id="rId16"/>
    <p:sldId id="306" r:id="rId17"/>
  </p:sldIdLst>
  <p:sldSz cx="1219835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F7D878"/>
    <a:srgbClr val="AEE4A1"/>
    <a:srgbClr val="A9D5DF"/>
    <a:srgbClr val="539941"/>
    <a:srgbClr val="AA222C"/>
    <a:srgbClr val="9D50C0"/>
    <a:srgbClr val="81B1E5"/>
    <a:srgbClr val="C70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4" autoAdjust="0"/>
    <p:restoredTop sz="93391" autoAdjust="0"/>
  </p:normalViewPr>
  <p:slideViewPr>
    <p:cSldViewPr snapToGrid="0" snapToObjects="1">
      <p:cViewPr>
        <p:scale>
          <a:sx n="116" d="100"/>
          <a:sy n="116" d="100"/>
        </p:scale>
        <p:origin x="-534" y="-60"/>
      </p:cViewPr>
      <p:guideLst>
        <p:guide orient="horz" pos="2160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194B8-2BD1-334F-BF1D-FB0CFB27AE8F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8D939-807C-154D-AD4C-C5ED23DB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0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This can</a:t>
            </a:r>
            <a:r>
              <a:rPr lang="is-IS" baseline="0" dirty="0" smtClean="0"/>
              <a:t> be used for the back cover.  Just add your basic contact information.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8D939-807C-154D-AD4C-C5ED23DBA0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61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This can also be used as</a:t>
            </a:r>
            <a:r>
              <a:rPr lang="is-IS" baseline="0" dirty="0" smtClean="0"/>
              <a:t> a back cover.  CHANGE THE ADRESS AT THE BOTTOM OF THE PAGE IN SLIDE MASTER.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8D939-807C-154D-AD4C-C5ED23DBA0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0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057" y="1257557"/>
            <a:ext cx="6399116" cy="304812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is-I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9057" y="4626204"/>
            <a:ext cx="9560236" cy="1082118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7175" y="171000"/>
            <a:ext cx="11844001" cy="6363364"/>
          </a:xfrm>
          <a:prstGeom prst="rect">
            <a:avLst/>
          </a:prstGeom>
          <a:noFill/>
          <a:ln w="63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3798" y="6221115"/>
            <a:ext cx="2667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7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ynd til hlidar - vinstr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39420" y="1056330"/>
            <a:ext cx="5652000" cy="974618"/>
          </a:xfrm>
        </p:spPr>
        <p:txBody>
          <a:bodyPr/>
          <a:lstStyle/>
          <a:p>
            <a:r>
              <a:rPr lang="is-I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139420" y="2204869"/>
            <a:ext cx="5652000" cy="3860718"/>
          </a:xfrm>
        </p:spPr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</a:p>
          <a:p>
            <a:pPr lvl="5"/>
            <a:r>
              <a:rPr lang="is-IS"/>
              <a:t>Sixth level</a:t>
            </a:r>
          </a:p>
          <a:p>
            <a:pPr lvl="6"/>
            <a:r>
              <a:rPr lang="is-IS"/>
              <a:t>Seventh level</a:t>
            </a:r>
          </a:p>
          <a:p>
            <a:pPr lvl="7"/>
            <a:r>
              <a:rPr lang="en-US"/>
              <a:t>Eighth</a:t>
            </a:r>
            <a:r>
              <a:rPr lang="is-IS"/>
              <a:t> level</a:t>
            </a:r>
          </a:p>
          <a:p>
            <a:pPr lvl="8"/>
            <a:r>
              <a:rPr lang="en-US"/>
              <a:t>Ninth</a:t>
            </a:r>
            <a:r>
              <a:rPr lang="is-IS"/>
              <a:t>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906873" y="1075789"/>
            <a:ext cx="0" cy="4706422"/>
          </a:xfrm>
          <a:prstGeom prst="line">
            <a:avLst/>
          </a:prstGeom>
          <a:ln w="3175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81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ynd til hlidar - stor, vinstr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46070" y="692695"/>
            <a:ext cx="3383999" cy="1338253"/>
          </a:xfrm>
        </p:spPr>
        <p:txBody>
          <a:bodyPr/>
          <a:lstStyle/>
          <a:p>
            <a:r>
              <a:rPr lang="is-I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546070" y="2204868"/>
            <a:ext cx="3383999" cy="4003051"/>
          </a:xfrm>
        </p:spPr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</a:p>
          <a:p>
            <a:pPr lvl="5"/>
            <a:r>
              <a:rPr lang="is-IS"/>
              <a:t>Sixth level</a:t>
            </a:r>
          </a:p>
          <a:p>
            <a:pPr lvl="6"/>
            <a:r>
              <a:rPr lang="is-IS"/>
              <a:t>Seventh level</a:t>
            </a:r>
          </a:p>
          <a:p>
            <a:pPr lvl="7"/>
            <a:r>
              <a:rPr lang="en-US"/>
              <a:t>Eighth</a:t>
            </a:r>
            <a:r>
              <a:rPr lang="is-IS"/>
              <a:t> level</a:t>
            </a:r>
          </a:p>
          <a:p>
            <a:pPr lvl="8"/>
            <a:r>
              <a:rPr lang="en-US"/>
              <a:t>Ninth</a:t>
            </a:r>
            <a:r>
              <a:rPr lang="is-IS"/>
              <a:t>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7291477" y="1075789"/>
            <a:ext cx="0" cy="4706422"/>
          </a:xfrm>
          <a:prstGeom prst="line">
            <a:avLst/>
          </a:prstGeom>
          <a:ln w="3175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15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ynd til hlidar - hægr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8565" y="1056330"/>
            <a:ext cx="5652000" cy="974618"/>
          </a:xfrm>
        </p:spPr>
        <p:txBody>
          <a:bodyPr/>
          <a:lstStyle/>
          <a:p>
            <a:r>
              <a:rPr lang="is-I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98565" y="2204868"/>
            <a:ext cx="5652000" cy="4003051"/>
          </a:xfrm>
        </p:spPr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</a:p>
          <a:p>
            <a:pPr lvl="5"/>
            <a:r>
              <a:rPr lang="is-IS"/>
              <a:t>Sixth level</a:t>
            </a:r>
          </a:p>
          <a:p>
            <a:pPr lvl="6"/>
            <a:r>
              <a:rPr lang="is-IS"/>
              <a:t>Seventh level</a:t>
            </a:r>
          </a:p>
          <a:p>
            <a:pPr lvl="7"/>
            <a:r>
              <a:rPr lang="en-US"/>
              <a:t>Eighth</a:t>
            </a:r>
            <a:r>
              <a:rPr lang="is-IS"/>
              <a:t> level</a:t>
            </a:r>
          </a:p>
          <a:p>
            <a:pPr lvl="8"/>
            <a:r>
              <a:rPr lang="en-US"/>
              <a:t>Ninth</a:t>
            </a:r>
            <a:r>
              <a:rPr lang="is-IS"/>
              <a:t>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7291477" y="1075789"/>
            <a:ext cx="0" cy="4706422"/>
          </a:xfrm>
          <a:prstGeom prst="line">
            <a:avLst/>
          </a:prstGeom>
          <a:ln w="3175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990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ynd til hlidar - stor, hægr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98565" y="692695"/>
            <a:ext cx="3384656" cy="1338253"/>
          </a:xfrm>
        </p:spPr>
        <p:txBody>
          <a:bodyPr/>
          <a:lstStyle>
            <a:lvl1pPr algn="r">
              <a:defRPr/>
            </a:lvl1pPr>
          </a:lstStyle>
          <a:p>
            <a:r>
              <a:rPr lang="is-I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906873" y="1075789"/>
            <a:ext cx="0" cy="4706422"/>
          </a:xfrm>
          <a:prstGeom prst="line">
            <a:avLst/>
          </a:prstGeom>
          <a:ln w="3175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298565" y="2204868"/>
            <a:ext cx="3384656" cy="4003051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  <a:lvl6pPr algn="r">
              <a:defRPr/>
            </a:lvl6pPr>
            <a:lvl7pPr algn="r">
              <a:defRPr/>
            </a:lvl7pPr>
            <a:lvl8pPr algn="r">
              <a:defRPr/>
            </a:lvl8pPr>
            <a:lvl9pPr algn="r">
              <a:defRPr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</a:p>
          <a:p>
            <a:pPr lvl="5"/>
            <a:r>
              <a:rPr lang="is-IS"/>
              <a:t>Sixth level</a:t>
            </a:r>
          </a:p>
          <a:p>
            <a:pPr lvl="6"/>
            <a:r>
              <a:rPr lang="is-IS"/>
              <a:t>Seventh level</a:t>
            </a:r>
          </a:p>
          <a:p>
            <a:pPr lvl="7"/>
            <a:r>
              <a:rPr lang="en-US"/>
              <a:t>Eighth</a:t>
            </a:r>
            <a:r>
              <a:rPr lang="is-IS"/>
              <a:t> level</a:t>
            </a:r>
          </a:p>
          <a:p>
            <a:pPr lvl="8"/>
            <a:r>
              <a:rPr lang="en-US"/>
              <a:t>Ninth</a:t>
            </a:r>
            <a:r>
              <a:rPr lang="is-IS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27113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o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10260000" cy="439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3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njulegur bakgrunn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</a:p>
          <a:p>
            <a:pPr lvl="5"/>
            <a:r>
              <a:rPr lang="is-IS"/>
              <a:t>Sixth level</a:t>
            </a:r>
          </a:p>
          <a:p>
            <a:pPr lvl="6"/>
            <a:r>
              <a:rPr lang="is-IS"/>
              <a:t>Seventh level</a:t>
            </a:r>
          </a:p>
          <a:p>
            <a:pPr lvl="7"/>
            <a:r>
              <a:rPr lang="en-US"/>
              <a:t>Eighth</a:t>
            </a:r>
            <a:r>
              <a:rPr lang="is-IS"/>
              <a:t> level</a:t>
            </a:r>
          </a:p>
          <a:p>
            <a:pPr lvl="8"/>
            <a:r>
              <a:rPr lang="en-US"/>
              <a:t>Ninth</a:t>
            </a:r>
            <a:r>
              <a:rPr lang="is-IS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08295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llikafl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373" y="2423009"/>
            <a:ext cx="4515576" cy="274906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0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is-I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177175" y="6534364"/>
            <a:ext cx="11844001" cy="0"/>
          </a:xfrm>
          <a:prstGeom prst="line">
            <a:avLst/>
          </a:prstGeom>
          <a:ln w="6350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77175" y="177175"/>
            <a:ext cx="11844001" cy="0"/>
          </a:xfrm>
          <a:prstGeom prst="line">
            <a:avLst/>
          </a:prstGeom>
          <a:ln w="6350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3798" y="6221115"/>
            <a:ext cx="2667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8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7175" y="171000"/>
            <a:ext cx="11844001" cy="6363364"/>
          </a:xfrm>
          <a:prstGeom prst="rect">
            <a:avLst/>
          </a:prstGeom>
          <a:noFill/>
          <a:ln w="63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3798" y="6221115"/>
            <a:ext cx="2667000" cy="5334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9057" y="4755409"/>
            <a:ext cx="4407174" cy="1082118"/>
          </a:xfrm>
        </p:spPr>
        <p:txBody>
          <a:bodyPr>
            <a:normAutofit/>
          </a:bodyPr>
          <a:lstStyle>
            <a:lvl1pPr marL="0" indent="0" algn="l">
              <a:buNone/>
              <a:defRPr lang="is-IS" sz="1600" b="0" i="0" kern="1200" dirty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495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a Rau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8350" cy="691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Rectangle 5"/>
          <p:cNvSpPr/>
          <p:nvPr userDrawn="1"/>
        </p:nvSpPr>
        <p:spPr>
          <a:xfrm>
            <a:off x="177175" y="171000"/>
            <a:ext cx="11844001" cy="6363364"/>
          </a:xfrm>
          <a:prstGeom prst="rect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0625" y="3073400"/>
            <a:ext cx="2197100" cy="7112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490868" y="6421043"/>
            <a:ext cx="3969319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900" b="0" i="0">
                <a:solidFill>
                  <a:schemeClr val="bg1"/>
                </a:solidFill>
                <a:latin typeface="Century Gothic"/>
                <a:cs typeface="Century Gothic"/>
              </a:rPr>
              <a:t>Höfðabakka</a:t>
            </a:r>
            <a:r>
              <a:rPr lang="is-IS" sz="900" b="0" i="0" baseline="0">
                <a:solidFill>
                  <a:schemeClr val="bg1"/>
                </a:solidFill>
                <a:latin typeface="Century Gothic"/>
                <a:cs typeface="Century Gothic"/>
              </a:rPr>
              <a:t> 9  ·  110 Reykjavík  ·  550 9600  ·  www.creditinfo.is  </a:t>
            </a:r>
            <a:endParaRPr lang="is-IS" sz="900" b="0" i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211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eir dál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418" y="295286"/>
            <a:ext cx="9961200" cy="974618"/>
          </a:xfrm>
        </p:spPr>
        <p:txBody>
          <a:bodyPr/>
          <a:lstStyle/>
          <a:p>
            <a:r>
              <a:rPr lang="is-I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4000" y="1728000"/>
            <a:ext cx="4656223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</a:p>
          <a:p>
            <a:pPr lvl="5"/>
            <a:r>
              <a:rPr lang="is-IS"/>
              <a:t>Sixth level</a:t>
            </a:r>
          </a:p>
          <a:p>
            <a:pPr lvl="6"/>
            <a:r>
              <a:rPr lang="is-IS"/>
              <a:t>Seventh level</a:t>
            </a:r>
          </a:p>
          <a:p>
            <a:pPr lvl="7"/>
            <a:r>
              <a:rPr lang="en-US"/>
              <a:t>Eighth</a:t>
            </a:r>
            <a:r>
              <a:rPr lang="is-IS"/>
              <a:t> level</a:t>
            </a:r>
          </a:p>
          <a:p>
            <a:pPr lvl="8"/>
            <a:r>
              <a:rPr lang="en-US"/>
              <a:t>Ninth</a:t>
            </a:r>
            <a:r>
              <a:rPr lang="is-IS"/>
              <a:t>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6425101" y="1728000"/>
            <a:ext cx="4656223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</a:p>
          <a:p>
            <a:pPr lvl="5"/>
            <a:r>
              <a:rPr lang="is-IS"/>
              <a:t>Sixth level</a:t>
            </a:r>
          </a:p>
          <a:p>
            <a:pPr lvl="6"/>
            <a:r>
              <a:rPr lang="is-IS"/>
              <a:t>Seventh level</a:t>
            </a:r>
          </a:p>
          <a:p>
            <a:pPr lvl="7"/>
            <a:r>
              <a:rPr lang="en-US"/>
              <a:t>Eighth</a:t>
            </a:r>
            <a:r>
              <a:rPr lang="is-IS"/>
              <a:t> level</a:t>
            </a:r>
          </a:p>
          <a:p>
            <a:pPr lvl="8"/>
            <a:r>
              <a:rPr lang="en-US"/>
              <a:t>Ninth</a:t>
            </a:r>
            <a:r>
              <a:rPr lang="is-IS"/>
              <a:t>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9175" y="1728000"/>
            <a:ext cx="0" cy="4525963"/>
          </a:xfrm>
          <a:prstGeom prst="line">
            <a:avLst/>
          </a:prstGeom>
          <a:ln w="3175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29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nburd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418" y="295286"/>
            <a:ext cx="9961200" cy="974618"/>
          </a:xfrm>
        </p:spPr>
        <p:txBody>
          <a:bodyPr/>
          <a:lstStyle/>
          <a:p>
            <a:r>
              <a:rPr lang="is-I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418" y="2172500"/>
            <a:ext cx="46800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</a:p>
          <a:p>
            <a:pPr lvl="5"/>
            <a:r>
              <a:rPr lang="is-IS"/>
              <a:t>Sixth level</a:t>
            </a:r>
          </a:p>
          <a:p>
            <a:pPr lvl="6"/>
            <a:r>
              <a:rPr lang="is-IS"/>
              <a:t>Seventh level</a:t>
            </a:r>
          </a:p>
          <a:p>
            <a:pPr lvl="7"/>
            <a:r>
              <a:rPr lang="en-US"/>
              <a:t>Eighth</a:t>
            </a:r>
            <a:r>
              <a:rPr lang="is-IS"/>
              <a:t> level</a:t>
            </a:r>
          </a:p>
          <a:p>
            <a:pPr lvl="8"/>
            <a:r>
              <a:rPr lang="en-US"/>
              <a:t>Ninth</a:t>
            </a:r>
            <a:r>
              <a:rPr lang="is-IS"/>
              <a:t>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6398418" y="2172500"/>
            <a:ext cx="46800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</a:p>
          <a:p>
            <a:pPr lvl="5"/>
            <a:r>
              <a:rPr lang="is-IS"/>
              <a:t>Sixth level</a:t>
            </a:r>
          </a:p>
          <a:p>
            <a:pPr lvl="6"/>
            <a:r>
              <a:rPr lang="is-IS"/>
              <a:t>Seventh level</a:t>
            </a:r>
          </a:p>
          <a:p>
            <a:pPr lvl="7"/>
            <a:r>
              <a:rPr lang="en-US"/>
              <a:t>Eighth</a:t>
            </a:r>
            <a:r>
              <a:rPr lang="is-IS"/>
              <a:t> level</a:t>
            </a:r>
          </a:p>
          <a:p>
            <a:pPr lvl="8"/>
            <a:r>
              <a:rPr lang="en-US"/>
              <a:t>Ninth</a:t>
            </a:r>
            <a:r>
              <a:rPr lang="is-IS"/>
              <a:t>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1119418" y="1370749"/>
            <a:ext cx="4679999" cy="639762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2000" b="1" u="none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19418" y="2070900"/>
            <a:ext cx="4680000" cy="0"/>
          </a:xfrm>
          <a:prstGeom prst="line">
            <a:avLst/>
          </a:prstGeom>
          <a:ln w="3175" cmpd="sng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2"/>
          </p:nvPr>
        </p:nvSpPr>
        <p:spPr>
          <a:xfrm>
            <a:off x="6398418" y="1370749"/>
            <a:ext cx="4679999" cy="639762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2000" b="1" u="none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398418" y="2070900"/>
            <a:ext cx="4680000" cy="0"/>
          </a:xfrm>
          <a:prstGeom prst="line">
            <a:avLst/>
          </a:prstGeom>
          <a:ln w="3175" cmpd="sng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29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óm slæ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96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73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8221" y="295286"/>
            <a:ext cx="9961906" cy="974618"/>
          </a:xfrm>
          <a:prstGeom prst="rect">
            <a:avLst/>
          </a:prstGeom>
        </p:spPr>
        <p:txBody>
          <a:bodyPr vert="horz" lIns="0" tIns="45720" rIns="91440" bIns="0" rtlCol="0" anchor="b">
            <a:normAutofit/>
          </a:bodyPr>
          <a:lstStyle/>
          <a:p>
            <a:r>
              <a:rPr lang="is-I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937" y="1728000"/>
            <a:ext cx="9961906" cy="47594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</a:p>
          <a:p>
            <a:pPr lvl="5"/>
            <a:r>
              <a:rPr lang="is-IS"/>
              <a:t>Sixth level</a:t>
            </a:r>
          </a:p>
          <a:p>
            <a:pPr lvl="6"/>
            <a:r>
              <a:rPr lang="is-IS"/>
              <a:t>Seventh level</a:t>
            </a:r>
          </a:p>
          <a:p>
            <a:pPr lvl="7"/>
            <a:r>
              <a:rPr lang="en-US"/>
              <a:t>Eighth</a:t>
            </a:r>
            <a:r>
              <a:rPr lang="is-IS"/>
              <a:t> level</a:t>
            </a:r>
          </a:p>
          <a:p>
            <a:pPr lvl="8"/>
            <a:r>
              <a:rPr lang="en-US"/>
              <a:t>Ninth</a:t>
            </a:r>
            <a:r>
              <a:rPr lang="is-IS"/>
              <a:t>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77175" y="6680825"/>
            <a:ext cx="11844001" cy="0"/>
          </a:xfrm>
          <a:prstGeom prst="line">
            <a:avLst/>
          </a:prstGeom>
          <a:ln w="6350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33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0" r:id="rId2"/>
    <p:sldLayoutId id="2147483713" r:id="rId3"/>
    <p:sldLayoutId id="2147483715" r:id="rId4"/>
    <p:sldLayoutId id="2147483717" r:id="rId5"/>
    <p:sldLayoutId id="2147483720" r:id="rId6"/>
    <p:sldLayoutId id="2147483709" r:id="rId7"/>
    <p:sldLayoutId id="2147483706" r:id="rId8"/>
    <p:sldLayoutId id="2147483707" r:id="rId9"/>
    <p:sldLayoutId id="2147483699" r:id="rId10"/>
    <p:sldLayoutId id="2147483719" r:id="rId11"/>
    <p:sldLayoutId id="2147483714" r:id="rId12"/>
    <p:sldLayoutId id="2147483718" r:id="rId13"/>
    <p:sldLayoutId id="2147483721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0" i="0" kern="1200" spc="0">
          <a:solidFill>
            <a:srgbClr val="C40F13"/>
          </a:solidFill>
          <a:latin typeface="Century Gothic"/>
          <a:ea typeface="+mj-ea"/>
          <a:cs typeface="Century Gothic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000"/>
        </a:spcBef>
        <a:spcAft>
          <a:spcPts val="800"/>
        </a:spcAft>
        <a:buFontTx/>
        <a:buNone/>
        <a:defRPr sz="2000" b="0" i="0" kern="1200" spc="0">
          <a:solidFill>
            <a:schemeClr val="tx2"/>
          </a:solidFill>
          <a:latin typeface="Century Gothic"/>
          <a:ea typeface="+mn-ea"/>
          <a:cs typeface="Century Gothic"/>
        </a:defRPr>
      </a:lvl1pPr>
      <a:lvl2pPr marL="361950" indent="-185738" algn="l" defTabSz="4572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SzPct val="90000"/>
        <a:buFont typeface="Arial"/>
        <a:buChar char="•"/>
        <a:defRPr sz="1600" b="0" i="0" kern="1200" spc="0">
          <a:solidFill>
            <a:schemeClr val="tx2"/>
          </a:solidFill>
          <a:latin typeface="Century Gothic"/>
          <a:ea typeface="+mn-ea"/>
          <a:cs typeface="Century Gothic"/>
        </a:defRPr>
      </a:lvl2pPr>
      <a:lvl3pPr marL="536575" indent="-174625" algn="l" defTabSz="4572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Lucida Grande"/>
        <a:buChar char="-"/>
        <a:defRPr sz="1600" b="0" i="0" kern="1200" spc="0">
          <a:solidFill>
            <a:schemeClr val="tx2"/>
          </a:solidFill>
          <a:latin typeface="Century Gothic"/>
          <a:ea typeface="+mn-ea"/>
          <a:cs typeface="Century Gothic"/>
        </a:defRPr>
      </a:lvl3pPr>
      <a:lvl4pPr marL="712788" indent="-176213" algn="l" defTabSz="4572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SzPct val="80000"/>
        <a:buFont typeface="Arial"/>
        <a:buChar char="•"/>
        <a:defRPr sz="1400" b="0" i="0" kern="1200" spc="0">
          <a:solidFill>
            <a:schemeClr val="tx2"/>
          </a:solidFill>
          <a:latin typeface="Century Gothic"/>
          <a:ea typeface="+mn-ea"/>
          <a:cs typeface="Century Gothic"/>
        </a:defRPr>
      </a:lvl4pPr>
      <a:lvl5pPr marL="0" indent="0" algn="l" defTabSz="457200" rtl="0" eaLnBrk="1" latinLnBrk="0" hangingPunct="1">
        <a:lnSpc>
          <a:spcPct val="100000"/>
        </a:lnSpc>
        <a:spcBef>
          <a:spcPts val="1500"/>
        </a:spcBef>
        <a:spcAft>
          <a:spcPts val="300"/>
        </a:spcAft>
        <a:buFontTx/>
        <a:buNone/>
        <a:defRPr sz="2000" b="1" i="0" kern="1200" spc="0">
          <a:solidFill>
            <a:schemeClr val="tx2"/>
          </a:solidFill>
          <a:latin typeface="Century Gothic"/>
          <a:ea typeface="+mn-ea"/>
          <a:cs typeface="Century Gothic"/>
        </a:defRPr>
      </a:lvl5pPr>
      <a:lvl6pPr marL="234000" indent="-234000" algn="l" defTabSz="457200" rtl="0" eaLnBrk="1" latinLnBrk="0" hangingPunct="1">
        <a:lnSpc>
          <a:spcPct val="100000"/>
        </a:lnSpc>
        <a:spcBef>
          <a:spcPts val="800"/>
        </a:spcBef>
        <a:spcAft>
          <a:spcPts val="500"/>
        </a:spcAft>
        <a:buClr>
          <a:schemeClr val="tx2"/>
        </a:buClr>
        <a:buSzPct val="90000"/>
        <a:buFont typeface="Arial"/>
        <a:buChar char="•"/>
        <a:defRPr sz="2000" b="0" i="0" kern="1200" spc="0">
          <a:solidFill>
            <a:schemeClr val="tx2"/>
          </a:solidFill>
          <a:latin typeface="Century Gothic"/>
          <a:ea typeface="+mn-ea"/>
          <a:cs typeface="Century Gothic"/>
        </a:defRPr>
      </a:lvl6pPr>
      <a:lvl7pPr marL="0" indent="0" algn="l" defTabSz="457200" rtl="0" eaLnBrk="1" latinLnBrk="0" hangingPunct="1">
        <a:lnSpc>
          <a:spcPct val="100000"/>
        </a:lnSpc>
        <a:spcBef>
          <a:spcPts val="800"/>
        </a:spcBef>
        <a:spcAft>
          <a:spcPts val="500"/>
        </a:spcAft>
        <a:buFont typeface="Arial"/>
        <a:buNone/>
        <a:defRPr sz="1800" b="0" i="0" kern="1200" spc="0" baseline="0">
          <a:solidFill>
            <a:schemeClr val="tx2"/>
          </a:solidFill>
          <a:latin typeface="Century Gothic"/>
          <a:ea typeface="+mn-ea"/>
          <a:cs typeface="Century Gothic"/>
        </a:defRPr>
      </a:lvl7pPr>
      <a:lvl8pPr marL="0" indent="0" algn="l" defTabSz="457200" rtl="0" eaLnBrk="1" latinLnBrk="0" hangingPunct="1">
        <a:lnSpc>
          <a:spcPct val="100000"/>
        </a:lnSpc>
        <a:spcBef>
          <a:spcPts val="800"/>
        </a:spcBef>
        <a:spcAft>
          <a:spcPts val="500"/>
        </a:spcAft>
        <a:buFont typeface="Arial"/>
        <a:buNone/>
        <a:defRPr sz="1600" b="0" i="0" kern="1200" spc="0" baseline="0">
          <a:solidFill>
            <a:schemeClr val="tx2"/>
          </a:solidFill>
          <a:latin typeface="Century Gothic"/>
          <a:ea typeface="+mn-ea"/>
          <a:cs typeface="Century Gothic"/>
        </a:defRPr>
      </a:lvl8pPr>
      <a:lvl9pPr marL="0" indent="0" algn="l" defTabSz="457200" rtl="0" eaLnBrk="1" latinLnBrk="0" hangingPunct="1">
        <a:lnSpc>
          <a:spcPct val="100000"/>
        </a:lnSpc>
        <a:spcBef>
          <a:spcPts val="800"/>
        </a:spcBef>
        <a:spcAft>
          <a:spcPts val="500"/>
        </a:spcAft>
        <a:buFont typeface="Arial"/>
        <a:buNone/>
        <a:defRPr sz="1400" b="0" i="0" kern="1200" spc="0" baseline="0">
          <a:solidFill>
            <a:schemeClr val="tx2"/>
          </a:solidFill>
          <a:latin typeface="Century Gothic"/>
          <a:ea typeface="+mn-ea"/>
          <a:cs typeface="Century Gothic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19057" y="1257557"/>
            <a:ext cx="5834863" cy="3048127"/>
          </a:xfrm>
        </p:spPr>
        <p:txBody>
          <a:bodyPr>
            <a:normAutofit/>
          </a:bodyPr>
          <a:lstStyle/>
          <a:p>
            <a:r>
              <a:rPr lang="ru-RU" dirty="0" smtClean="0"/>
              <a:t>О </a:t>
            </a:r>
            <a:r>
              <a:rPr lang="en-US" dirty="0" smtClean="0"/>
              <a:t>Creditinfo </a:t>
            </a:r>
            <a:r>
              <a:rPr lang="ru-RU" dirty="0" smtClean="0"/>
              <a:t>и </a:t>
            </a:r>
            <a:r>
              <a:rPr lang="en-US" dirty="0" smtClean="0"/>
              <a:t>Creditinfo Decision Analytics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226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samsung1\Desktop\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52" y="2507671"/>
            <a:ext cx="1410999" cy="141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amsung1\Desktop\question-mark-1460071938EH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04" y="2876923"/>
            <a:ext cx="549682" cy="8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Ишеним</a:t>
            </a:r>
            <a:r>
              <a:rPr lang="ru-RU" dirty="0" smtClean="0"/>
              <a:t> и </a:t>
            </a:r>
            <a:r>
              <a:rPr lang="en-US" dirty="0" smtClean="0"/>
              <a:t>Creditinfo Decision Analytics</a:t>
            </a:r>
            <a:r>
              <a:rPr lang="ru-RU" dirty="0" smtClean="0"/>
              <a:t> разрабатывают модели </a:t>
            </a:r>
            <a:r>
              <a:rPr lang="en-US" dirty="0" smtClean="0"/>
              <a:t>PD</a:t>
            </a:r>
            <a:r>
              <a:rPr lang="ru-RU" dirty="0" smtClean="0"/>
              <a:t> на основе базы данных кредитных историй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7" name="Овал 6"/>
          <p:cNvSpPr/>
          <p:nvPr/>
        </p:nvSpPr>
        <p:spPr>
          <a:xfrm>
            <a:off x="1665457" y="2985653"/>
            <a:ext cx="2636360" cy="1711037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Действующие заемщики физ. лица</a:t>
            </a:r>
            <a:r>
              <a:rPr lang="en-US" sz="1400" dirty="0" smtClean="0"/>
              <a:t> </a:t>
            </a:r>
            <a:r>
              <a:rPr lang="en-US" dirty="0" smtClean="0"/>
              <a:t>540K</a:t>
            </a:r>
            <a:r>
              <a:rPr lang="ru-RU" dirty="0" smtClean="0"/>
              <a:t>, в </a:t>
            </a:r>
            <a:r>
              <a:rPr lang="ru-RU" dirty="0" err="1" smtClean="0"/>
              <a:t>т.ч</a:t>
            </a:r>
            <a:r>
              <a:rPr lang="ru-RU" dirty="0" smtClean="0"/>
              <a:t>.</a:t>
            </a:r>
            <a:r>
              <a:rPr lang="en-US" dirty="0" smtClean="0"/>
              <a:t> 90+ 20K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364151" y="2876923"/>
            <a:ext cx="2267216" cy="186139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Действующие заемщики юр. лица</a:t>
            </a:r>
            <a:r>
              <a:rPr lang="en-US" sz="1400" dirty="0" smtClean="0"/>
              <a:t> </a:t>
            </a:r>
            <a:r>
              <a:rPr lang="ru-RU" dirty="0" smtClean="0"/>
              <a:t>1500, в </a:t>
            </a:r>
            <a:r>
              <a:rPr lang="ru-RU" dirty="0" err="1" smtClean="0"/>
              <a:t>т.ч</a:t>
            </a:r>
            <a:r>
              <a:rPr lang="ru-RU" dirty="0" smtClean="0"/>
              <a:t>.</a:t>
            </a:r>
            <a:r>
              <a:rPr lang="en-US" dirty="0" smtClean="0"/>
              <a:t> 90+ </a:t>
            </a:r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735185" y="5063835"/>
            <a:ext cx="4178213" cy="142366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 последние </a:t>
            </a:r>
            <a:r>
              <a:rPr lang="ru-RU" dirty="0" smtClean="0"/>
              <a:t>5 лет </a:t>
            </a:r>
            <a:r>
              <a:rPr lang="ru-RU" sz="1400" dirty="0" smtClean="0"/>
              <a:t>более</a:t>
            </a:r>
            <a:r>
              <a:rPr lang="ru-RU" dirty="0" smtClean="0"/>
              <a:t> 120 моделей в 34 странах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39077" y="2507671"/>
            <a:ext cx="9779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tx2"/>
                </a:solidFill>
                <a:latin typeface="Century Gothic"/>
                <a:cs typeface="Century Gothic"/>
              </a:rPr>
              <a:t>Ишеним</a:t>
            </a:r>
            <a:r>
              <a:rPr lang="ru-RU" sz="2000" dirty="0">
                <a:solidFill>
                  <a:schemeClr val="tx2"/>
                </a:solidFill>
                <a:latin typeface="Century Gothic"/>
                <a:cs typeface="Century Gothic"/>
              </a:rPr>
              <a:t> обладает самой полной базой данных в стране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9072" y="4696756"/>
            <a:ext cx="9779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entury Gothic"/>
                <a:cs typeface="Century Gothic"/>
              </a:rPr>
              <a:t>Creditinfo Decision Analytics</a:t>
            </a:r>
            <a:r>
              <a:rPr lang="ru-RU" sz="2000" dirty="0">
                <a:solidFill>
                  <a:schemeClr val="tx2"/>
                </a:solidFill>
                <a:latin typeface="Century Gothic"/>
                <a:cs typeface="Century Gothic"/>
              </a:rPr>
              <a:t> обладает уникальным </a:t>
            </a:r>
            <a:r>
              <a:rPr lang="ru-RU" sz="2000" dirty="0" smtClean="0">
                <a:solidFill>
                  <a:schemeClr val="tx2"/>
                </a:solidFill>
                <a:latin typeface="Century Gothic"/>
                <a:cs typeface="Century Gothic"/>
              </a:rPr>
              <a:t>опытом и </a:t>
            </a:r>
            <a:r>
              <a:rPr lang="ru-RU" sz="2000" dirty="0">
                <a:solidFill>
                  <a:schemeClr val="tx2"/>
                </a:solidFill>
                <a:latin typeface="Century Gothic"/>
                <a:cs typeface="Century Gothic"/>
              </a:rPr>
              <a:t>экспертизой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8828855" y="2175162"/>
            <a:ext cx="2902436" cy="239690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Оперативная разработка модели: </a:t>
            </a:r>
            <a:r>
              <a:rPr lang="ru-RU" dirty="0" smtClean="0"/>
              <a:t>4 – 6 месяцев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758545" y="5183565"/>
            <a:ext cx="3337298" cy="142366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Обучающие семинары по использованию модели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57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/>
      <p:bldP spid="13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 использования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Такой же как с кредитным отчетом: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Полилиния 1"/>
          <p:cNvSpPr/>
          <p:nvPr/>
        </p:nvSpPr>
        <p:spPr>
          <a:xfrm>
            <a:off x="2521527" y="3158836"/>
            <a:ext cx="4668982" cy="1925782"/>
          </a:xfrm>
          <a:custGeom>
            <a:avLst/>
            <a:gdLst>
              <a:gd name="connsiteX0" fmla="*/ 0 w 4668982"/>
              <a:gd name="connsiteY0" fmla="*/ 263237 h 1925782"/>
              <a:gd name="connsiteX1" fmla="*/ 0 w 4668982"/>
              <a:gd name="connsiteY1" fmla="*/ 263237 h 1925782"/>
              <a:gd name="connsiteX2" fmla="*/ 138546 w 4668982"/>
              <a:gd name="connsiteY2" fmla="*/ 360219 h 1925782"/>
              <a:gd name="connsiteX3" fmla="*/ 249382 w 4668982"/>
              <a:gd name="connsiteY3" fmla="*/ 429491 h 1925782"/>
              <a:gd name="connsiteX4" fmla="*/ 443346 w 4668982"/>
              <a:gd name="connsiteY4" fmla="*/ 581891 h 1925782"/>
              <a:gd name="connsiteX5" fmla="*/ 928255 w 4668982"/>
              <a:gd name="connsiteY5" fmla="*/ 886691 h 1925782"/>
              <a:gd name="connsiteX6" fmla="*/ 1080655 w 4668982"/>
              <a:gd name="connsiteY6" fmla="*/ 997528 h 1925782"/>
              <a:gd name="connsiteX7" fmla="*/ 1163782 w 4668982"/>
              <a:gd name="connsiteY7" fmla="*/ 1039091 h 1925782"/>
              <a:gd name="connsiteX8" fmla="*/ 1233055 w 4668982"/>
              <a:gd name="connsiteY8" fmla="*/ 1066800 h 1925782"/>
              <a:gd name="connsiteX9" fmla="*/ 1316182 w 4668982"/>
              <a:gd name="connsiteY9" fmla="*/ 1122219 h 1925782"/>
              <a:gd name="connsiteX10" fmla="*/ 1371600 w 4668982"/>
              <a:gd name="connsiteY10" fmla="*/ 1149928 h 1925782"/>
              <a:gd name="connsiteX11" fmla="*/ 1454728 w 4668982"/>
              <a:gd name="connsiteY11" fmla="*/ 1205346 h 1925782"/>
              <a:gd name="connsiteX12" fmla="*/ 1607128 w 4668982"/>
              <a:gd name="connsiteY12" fmla="*/ 1288473 h 1925782"/>
              <a:gd name="connsiteX13" fmla="*/ 1662546 w 4668982"/>
              <a:gd name="connsiteY13" fmla="*/ 1343891 h 1925782"/>
              <a:gd name="connsiteX14" fmla="*/ 1801091 w 4668982"/>
              <a:gd name="connsiteY14" fmla="*/ 1440873 h 1925782"/>
              <a:gd name="connsiteX15" fmla="*/ 1856509 w 4668982"/>
              <a:gd name="connsiteY15" fmla="*/ 1482437 h 1925782"/>
              <a:gd name="connsiteX16" fmla="*/ 1911928 w 4668982"/>
              <a:gd name="connsiteY16" fmla="*/ 1524000 h 1925782"/>
              <a:gd name="connsiteX17" fmla="*/ 2064328 w 4668982"/>
              <a:gd name="connsiteY17" fmla="*/ 1620982 h 1925782"/>
              <a:gd name="connsiteX18" fmla="*/ 2105891 w 4668982"/>
              <a:gd name="connsiteY18" fmla="*/ 1648691 h 1925782"/>
              <a:gd name="connsiteX19" fmla="*/ 2175164 w 4668982"/>
              <a:gd name="connsiteY19" fmla="*/ 1704109 h 1925782"/>
              <a:gd name="connsiteX20" fmla="*/ 2355273 w 4668982"/>
              <a:gd name="connsiteY20" fmla="*/ 1787237 h 1925782"/>
              <a:gd name="connsiteX21" fmla="*/ 2466109 w 4668982"/>
              <a:gd name="connsiteY21" fmla="*/ 1870364 h 1925782"/>
              <a:gd name="connsiteX22" fmla="*/ 2535382 w 4668982"/>
              <a:gd name="connsiteY22" fmla="*/ 1925782 h 1925782"/>
              <a:gd name="connsiteX23" fmla="*/ 2604655 w 4668982"/>
              <a:gd name="connsiteY23" fmla="*/ 1149928 h 1925782"/>
              <a:gd name="connsiteX24" fmla="*/ 2812473 w 4668982"/>
              <a:gd name="connsiteY24" fmla="*/ 1149928 h 1925782"/>
              <a:gd name="connsiteX25" fmla="*/ 4668982 w 4668982"/>
              <a:gd name="connsiteY25" fmla="*/ 1094509 h 1925782"/>
              <a:gd name="connsiteX26" fmla="*/ 2119746 w 4668982"/>
              <a:gd name="connsiteY26" fmla="*/ 0 h 1925782"/>
              <a:gd name="connsiteX27" fmla="*/ 1995055 w 4668982"/>
              <a:gd name="connsiteY27" fmla="*/ 955964 h 192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68982" h="1925782">
                <a:moveTo>
                  <a:pt x="0" y="263237"/>
                </a:moveTo>
                <a:lnTo>
                  <a:pt x="0" y="263237"/>
                </a:lnTo>
                <a:cubicBezTo>
                  <a:pt x="46182" y="295564"/>
                  <a:pt x="91641" y="328949"/>
                  <a:pt x="138546" y="360219"/>
                </a:cubicBezTo>
                <a:cubicBezTo>
                  <a:pt x="174796" y="384386"/>
                  <a:pt x="214147" y="403866"/>
                  <a:pt x="249382" y="429491"/>
                </a:cubicBezTo>
                <a:cubicBezTo>
                  <a:pt x="315880" y="477853"/>
                  <a:pt x="375146" y="535960"/>
                  <a:pt x="443346" y="581891"/>
                </a:cubicBezTo>
                <a:cubicBezTo>
                  <a:pt x="601699" y="688537"/>
                  <a:pt x="768342" y="782400"/>
                  <a:pt x="928255" y="886691"/>
                </a:cubicBezTo>
                <a:cubicBezTo>
                  <a:pt x="980869" y="921004"/>
                  <a:pt x="1024472" y="969437"/>
                  <a:pt x="1080655" y="997528"/>
                </a:cubicBezTo>
                <a:cubicBezTo>
                  <a:pt x="1108364" y="1011382"/>
                  <a:pt x="1135579" y="1026272"/>
                  <a:pt x="1163782" y="1039091"/>
                </a:cubicBezTo>
                <a:cubicBezTo>
                  <a:pt x="1186423" y="1049382"/>
                  <a:pt x="1211222" y="1054891"/>
                  <a:pt x="1233055" y="1066800"/>
                </a:cubicBezTo>
                <a:cubicBezTo>
                  <a:pt x="1262291" y="1082747"/>
                  <a:pt x="1287626" y="1105085"/>
                  <a:pt x="1316182" y="1122219"/>
                </a:cubicBezTo>
                <a:cubicBezTo>
                  <a:pt x="1333892" y="1132845"/>
                  <a:pt x="1353890" y="1139302"/>
                  <a:pt x="1371600" y="1149928"/>
                </a:cubicBezTo>
                <a:cubicBezTo>
                  <a:pt x="1400157" y="1167062"/>
                  <a:pt x="1425962" y="1188566"/>
                  <a:pt x="1454728" y="1205346"/>
                </a:cubicBezTo>
                <a:cubicBezTo>
                  <a:pt x="1507087" y="1235889"/>
                  <a:pt x="1558971" y="1251017"/>
                  <a:pt x="1607128" y="1288473"/>
                </a:cubicBezTo>
                <a:cubicBezTo>
                  <a:pt x="1627749" y="1304512"/>
                  <a:pt x="1642004" y="1327751"/>
                  <a:pt x="1662546" y="1343891"/>
                </a:cubicBezTo>
                <a:cubicBezTo>
                  <a:pt x="1706872" y="1378719"/>
                  <a:pt x="1755219" y="1408107"/>
                  <a:pt x="1801091" y="1440873"/>
                </a:cubicBezTo>
                <a:cubicBezTo>
                  <a:pt x="1819881" y="1454294"/>
                  <a:pt x="1838036" y="1468583"/>
                  <a:pt x="1856509" y="1482437"/>
                </a:cubicBezTo>
                <a:lnTo>
                  <a:pt x="1911928" y="1524000"/>
                </a:lnTo>
                <a:cubicBezTo>
                  <a:pt x="1971332" y="1568552"/>
                  <a:pt x="2003798" y="1583151"/>
                  <a:pt x="2064328" y="1620982"/>
                </a:cubicBezTo>
                <a:cubicBezTo>
                  <a:pt x="2078448" y="1629807"/>
                  <a:pt x="2092570" y="1638700"/>
                  <a:pt x="2105891" y="1648691"/>
                </a:cubicBezTo>
                <a:cubicBezTo>
                  <a:pt x="2129548" y="1666433"/>
                  <a:pt x="2150216" y="1688233"/>
                  <a:pt x="2175164" y="1704109"/>
                </a:cubicBezTo>
                <a:cubicBezTo>
                  <a:pt x="2381020" y="1835108"/>
                  <a:pt x="2126197" y="1649791"/>
                  <a:pt x="2355273" y="1787237"/>
                </a:cubicBezTo>
                <a:cubicBezTo>
                  <a:pt x="2394873" y="1810997"/>
                  <a:pt x="2433454" y="1837709"/>
                  <a:pt x="2466109" y="1870364"/>
                </a:cubicBezTo>
                <a:cubicBezTo>
                  <a:pt x="2514975" y="1919230"/>
                  <a:pt x="2490148" y="1903166"/>
                  <a:pt x="2535382" y="1925782"/>
                </a:cubicBezTo>
                <a:lnTo>
                  <a:pt x="2604655" y="1149928"/>
                </a:lnTo>
                <a:lnTo>
                  <a:pt x="2812473" y="1149928"/>
                </a:lnTo>
                <a:lnTo>
                  <a:pt x="4668982" y="1094509"/>
                </a:lnTo>
                <a:lnTo>
                  <a:pt x="2119746" y="0"/>
                </a:lnTo>
                <a:lnTo>
                  <a:pt x="1995055" y="955964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7620014" y="2479961"/>
            <a:ext cx="2272146" cy="2563091"/>
          </a:xfrm>
          <a:prstGeom prst="flowChartMagneticDisk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Ишеним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5287" y="2625433"/>
            <a:ext cx="2189018" cy="227214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Банк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765978" y="2445324"/>
            <a:ext cx="2632363" cy="131618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Запрос отчета с оценкой  </a:t>
            </a:r>
            <a:r>
              <a:rPr lang="en-US" dirty="0" smtClean="0"/>
              <a:t>PD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4765978" y="3761506"/>
            <a:ext cx="2632363" cy="1291937"/>
          </a:xfrm>
          <a:prstGeom prst="lef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 с оценкой </a:t>
            </a:r>
            <a:r>
              <a:rPr lang="en-US" dirty="0" smtClean="0"/>
              <a:t>PD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39072" y="5347941"/>
            <a:ext cx="9779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ru-RU" sz="2000" dirty="0">
                <a:solidFill>
                  <a:schemeClr val="tx2"/>
                </a:solidFill>
                <a:latin typeface="Century Gothic"/>
                <a:cs typeface="Century Gothic"/>
              </a:rPr>
              <a:t>С точки зрения инфраструктуры – минимум </a:t>
            </a:r>
            <a:r>
              <a:rPr lang="ru-RU" sz="2000" dirty="0" smtClean="0">
                <a:solidFill>
                  <a:schemeClr val="tx2"/>
                </a:solidFill>
                <a:latin typeface="Century Gothic"/>
                <a:cs typeface="Century Gothic"/>
              </a:rPr>
              <a:t>доработок для банков</a:t>
            </a:r>
            <a:endParaRPr lang="ru-RU" sz="2000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650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сферы применения модели </a:t>
            </a:r>
            <a:r>
              <a:rPr lang="en-US" dirty="0" smtClean="0"/>
              <a:t>PD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3937" y="1728001"/>
            <a:ext cx="9961906" cy="1184686"/>
          </a:xfrm>
        </p:spPr>
        <p:txBody>
          <a:bodyPr>
            <a:normAutofit/>
          </a:bodyPr>
          <a:lstStyle/>
          <a:p>
            <a:r>
              <a:rPr lang="ru-RU" dirty="0" smtClean="0"/>
              <a:t>При рассмотрении заявки на кредитование:</a:t>
            </a:r>
            <a:endParaRPr lang="en-US" dirty="0" smtClean="0"/>
          </a:p>
          <a:p>
            <a:pPr marL="70485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Решение Принять/Отказать</a:t>
            </a:r>
          </a:p>
          <a:p>
            <a:pPr marL="70485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Расчет ставок, лимитов, требований к залогам</a:t>
            </a:r>
          </a:p>
        </p:txBody>
      </p:sp>
      <p:sp>
        <p:nvSpPr>
          <p:cNvPr id="2" name="Полилиния 1"/>
          <p:cNvSpPr/>
          <p:nvPr/>
        </p:nvSpPr>
        <p:spPr>
          <a:xfrm>
            <a:off x="2521527" y="3158836"/>
            <a:ext cx="4668982" cy="1925782"/>
          </a:xfrm>
          <a:custGeom>
            <a:avLst/>
            <a:gdLst>
              <a:gd name="connsiteX0" fmla="*/ 0 w 4668982"/>
              <a:gd name="connsiteY0" fmla="*/ 263237 h 1925782"/>
              <a:gd name="connsiteX1" fmla="*/ 0 w 4668982"/>
              <a:gd name="connsiteY1" fmla="*/ 263237 h 1925782"/>
              <a:gd name="connsiteX2" fmla="*/ 138546 w 4668982"/>
              <a:gd name="connsiteY2" fmla="*/ 360219 h 1925782"/>
              <a:gd name="connsiteX3" fmla="*/ 249382 w 4668982"/>
              <a:gd name="connsiteY3" fmla="*/ 429491 h 1925782"/>
              <a:gd name="connsiteX4" fmla="*/ 443346 w 4668982"/>
              <a:gd name="connsiteY4" fmla="*/ 581891 h 1925782"/>
              <a:gd name="connsiteX5" fmla="*/ 928255 w 4668982"/>
              <a:gd name="connsiteY5" fmla="*/ 886691 h 1925782"/>
              <a:gd name="connsiteX6" fmla="*/ 1080655 w 4668982"/>
              <a:gd name="connsiteY6" fmla="*/ 997528 h 1925782"/>
              <a:gd name="connsiteX7" fmla="*/ 1163782 w 4668982"/>
              <a:gd name="connsiteY7" fmla="*/ 1039091 h 1925782"/>
              <a:gd name="connsiteX8" fmla="*/ 1233055 w 4668982"/>
              <a:gd name="connsiteY8" fmla="*/ 1066800 h 1925782"/>
              <a:gd name="connsiteX9" fmla="*/ 1316182 w 4668982"/>
              <a:gd name="connsiteY9" fmla="*/ 1122219 h 1925782"/>
              <a:gd name="connsiteX10" fmla="*/ 1371600 w 4668982"/>
              <a:gd name="connsiteY10" fmla="*/ 1149928 h 1925782"/>
              <a:gd name="connsiteX11" fmla="*/ 1454728 w 4668982"/>
              <a:gd name="connsiteY11" fmla="*/ 1205346 h 1925782"/>
              <a:gd name="connsiteX12" fmla="*/ 1607128 w 4668982"/>
              <a:gd name="connsiteY12" fmla="*/ 1288473 h 1925782"/>
              <a:gd name="connsiteX13" fmla="*/ 1662546 w 4668982"/>
              <a:gd name="connsiteY13" fmla="*/ 1343891 h 1925782"/>
              <a:gd name="connsiteX14" fmla="*/ 1801091 w 4668982"/>
              <a:gd name="connsiteY14" fmla="*/ 1440873 h 1925782"/>
              <a:gd name="connsiteX15" fmla="*/ 1856509 w 4668982"/>
              <a:gd name="connsiteY15" fmla="*/ 1482437 h 1925782"/>
              <a:gd name="connsiteX16" fmla="*/ 1911928 w 4668982"/>
              <a:gd name="connsiteY16" fmla="*/ 1524000 h 1925782"/>
              <a:gd name="connsiteX17" fmla="*/ 2064328 w 4668982"/>
              <a:gd name="connsiteY17" fmla="*/ 1620982 h 1925782"/>
              <a:gd name="connsiteX18" fmla="*/ 2105891 w 4668982"/>
              <a:gd name="connsiteY18" fmla="*/ 1648691 h 1925782"/>
              <a:gd name="connsiteX19" fmla="*/ 2175164 w 4668982"/>
              <a:gd name="connsiteY19" fmla="*/ 1704109 h 1925782"/>
              <a:gd name="connsiteX20" fmla="*/ 2355273 w 4668982"/>
              <a:gd name="connsiteY20" fmla="*/ 1787237 h 1925782"/>
              <a:gd name="connsiteX21" fmla="*/ 2466109 w 4668982"/>
              <a:gd name="connsiteY21" fmla="*/ 1870364 h 1925782"/>
              <a:gd name="connsiteX22" fmla="*/ 2535382 w 4668982"/>
              <a:gd name="connsiteY22" fmla="*/ 1925782 h 1925782"/>
              <a:gd name="connsiteX23" fmla="*/ 2604655 w 4668982"/>
              <a:gd name="connsiteY23" fmla="*/ 1149928 h 1925782"/>
              <a:gd name="connsiteX24" fmla="*/ 2812473 w 4668982"/>
              <a:gd name="connsiteY24" fmla="*/ 1149928 h 1925782"/>
              <a:gd name="connsiteX25" fmla="*/ 4668982 w 4668982"/>
              <a:gd name="connsiteY25" fmla="*/ 1094509 h 1925782"/>
              <a:gd name="connsiteX26" fmla="*/ 2119746 w 4668982"/>
              <a:gd name="connsiteY26" fmla="*/ 0 h 1925782"/>
              <a:gd name="connsiteX27" fmla="*/ 1995055 w 4668982"/>
              <a:gd name="connsiteY27" fmla="*/ 955964 h 192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68982" h="1925782">
                <a:moveTo>
                  <a:pt x="0" y="263237"/>
                </a:moveTo>
                <a:lnTo>
                  <a:pt x="0" y="263237"/>
                </a:lnTo>
                <a:cubicBezTo>
                  <a:pt x="46182" y="295564"/>
                  <a:pt x="91641" y="328949"/>
                  <a:pt x="138546" y="360219"/>
                </a:cubicBezTo>
                <a:cubicBezTo>
                  <a:pt x="174796" y="384386"/>
                  <a:pt x="214147" y="403866"/>
                  <a:pt x="249382" y="429491"/>
                </a:cubicBezTo>
                <a:cubicBezTo>
                  <a:pt x="315880" y="477853"/>
                  <a:pt x="375146" y="535960"/>
                  <a:pt x="443346" y="581891"/>
                </a:cubicBezTo>
                <a:cubicBezTo>
                  <a:pt x="601699" y="688537"/>
                  <a:pt x="768342" y="782400"/>
                  <a:pt x="928255" y="886691"/>
                </a:cubicBezTo>
                <a:cubicBezTo>
                  <a:pt x="980869" y="921004"/>
                  <a:pt x="1024472" y="969437"/>
                  <a:pt x="1080655" y="997528"/>
                </a:cubicBezTo>
                <a:cubicBezTo>
                  <a:pt x="1108364" y="1011382"/>
                  <a:pt x="1135579" y="1026272"/>
                  <a:pt x="1163782" y="1039091"/>
                </a:cubicBezTo>
                <a:cubicBezTo>
                  <a:pt x="1186423" y="1049382"/>
                  <a:pt x="1211222" y="1054891"/>
                  <a:pt x="1233055" y="1066800"/>
                </a:cubicBezTo>
                <a:cubicBezTo>
                  <a:pt x="1262291" y="1082747"/>
                  <a:pt x="1287626" y="1105085"/>
                  <a:pt x="1316182" y="1122219"/>
                </a:cubicBezTo>
                <a:cubicBezTo>
                  <a:pt x="1333892" y="1132845"/>
                  <a:pt x="1353890" y="1139302"/>
                  <a:pt x="1371600" y="1149928"/>
                </a:cubicBezTo>
                <a:cubicBezTo>
                  <a:pt x="1400157" y="1167062"/>
                  <a:pt x="1425962" y="1188566"/>
                  <a:pt x="1454728" y="1205346"/>
                </a:cubicBezTo>
                <a:cubicBezTo>
                  <a:pt x="1507087" y="1235889"/>
                  <a:pt x="1558971" y="1251017"/>
                  <a:pt x="1607128" y="1288473"/>
                </a:cubicBezTo>
                <a:cubicBezTo>
                  <a:pt x="1627749" y="1304512"/>
                  <a:pt x="1642004" y="1327751"/>
                  <a:pt x="1662546" y="1343891"/>
                </a:cubicBezTo>
                <a:cubicBezTo>
                  <a:pt x="1706872" y="1378719"/>
                  <a:pt x="1755219" y="1408107"/>
                  <a:pt x="1801091" y="1440873"/>
                </a:cubicBezTo>
                <a:cubicBezTo>
                  <a:pt x="1819881" y="1454294"/>
                  <a:pt x="1838036" y="1468583"/>
                  <a:pt x="1856509" y="1482437"/>
                </a:cubicBezTo>
                <a:lnTo>
                  <a:pt x="1911928" y="1524000"/>
                </a:lnTo>
                <a:cubicBezTo>
                  <a:pt x="1971332" y="1568552"/>
                  <a:pt x="2003798" y="1583151"/>
                  <a:pt x="2064328" y="1620982"/>
                </a:cubicBezTo>
                <a:cubicBezTo>
                  <a:pt x="2078448" y="1629807"/>
                  <a:pt x="2092570" y="1638700"/>
                  <a:pt x="2105891" y="1648691"/>
                </a:cubicBezTo>
                <a:cubicBezTo>
                  <a:pt x="2129548" y="1666433"/>
                  <a:pt x="2150216" y="1688233"/>
                  <a:pt x="2175164" y="1704109"/>
                </a:cubicBezTo>
                <a:cubicBezTo>
                  <a:pt x="2381020" y="1835108"/>
                  <a:pt x="2126197" y="1649791"/>
                  <a:pt x="2355273" y="1787237"/>
                </a:cubicBezTo>
                <a:cubicBezTo>
                  <a:pt x="2394873" y="1810997"/>
                  <a:pt x="2433454" y="1837709"/>
                  <a:pt x="2466109" y="1870364"/>
                </a:cubicBezTo>
                <a:cubicBezTo>
                  <a:pt x="2514975" y="1919230"/>
                  <a:pt x="2490148" y="1903166"/>
                  <a:pt x="2535382" y="1925782"/>
                </a:cubicBezTo>
                <a:lnTo>
                  <a:pt x="2604655" y="1149928"/>
                </a:lnTo>
                <a:lnTo>
                  <a:pt x="2812473" y="1149928"/>
                </a:lnTo>
                <a:lnTo>
                  <a:pt x="4668982" y="1094509"/>
                </a:lnTo>
                <a:lnTo>
                  <a:pt x="2119746" y="0"/>
                </a:lnTo>
                <a:lnTo>
                  <a:pt x="1995055" y="955964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118221" y="3065091"/>
            <a:ext cx="9961906" cy="13406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Tx/>
              <a:buNone/>
              <a:defRPr sz="20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1pPr>
            <a:lvl2pPr marL="361950" indent="-185738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/>
              <a:buChar char="•"/>
              <a:defRPr sz="16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2pPr>
            <a:lvl3pPr marL="536575" indent="-174625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Lucida Grande"/>
              <a:buChar char="-"/>
              <a:defRPr sz="16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3pPr>
            <a:lvl4pPr marL="712788" indent="-176213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ct val="80000"/>
              <a:buFont typeface="Arial"/>
              <a:buChar char="•"/>
              <a:defRPr sz="14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300"/>
              </a:spcAft>
              <a:buFontTx/>
              <a:buNone/>
              <a:defRPr sz="2000" b="1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5pPr>
            <a:lvl6pPr marL="234000" indent="-2340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Clr>
                <a:schemeClr val="tx2"/>
              </a:buClr>
              <a:buSzPct val="90000"/>
              <a:buFont typeface="Arial"/>
              <a:buChar char="•"/>
              <a:defRPr sz="20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6pPr>
            <a:lvl7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8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7pPr>
            <a:lvl8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6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4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9pPr>
          </a:lstStyle>
          <a:p>
            <a:r>
              <a:rPr lang="ru-RU" dirty="0" smtClean="0"/>
              <a:t>При работе с действующим клиентом:</a:t>
            </a:r>
          </a:p>
          <a:p>
            <a:pPr marL="70485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Pre-approve</a:t>
            </a:r>
            <a:r>
              <a:rPr lang="ru-RU" dirty="0" smtClean="0"/>
              <a:t>, </a:t>
            </a:r>
            <a:r>
              <a:rPr lang="en-US" dirty="0" smtClean="0"/>
              <a:t>Cross-sell</a:t>
            </a:r>
            <a:r>
              <a:rPr lang="ru-RU" dirty="0" smtClean="0"/>
              <a:t>, </a:t>
            </a:r>
            <a:r>
              <a:rPr lang="en-US" dirty="0" smtClean="0"/>
              <a:t>Up-sell</a:t>
            </a:r>
            <a:endParaRPr lang="ru-RU" dirty="0" smtClean="0"/>
          </a:p>
          <a:p>
            <a:pPr marL="70485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Про-активное управление кредитным риском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133937" y="4371117"/>
            <a:ext cx="9961906" cy="14616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Tx/>
              <a:buNone/>
              <a:defRPr sz="20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1pPr>
            <a:lvl2pPr marL="361950" indent="-185738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/>
              <a:buChar char="•"/>
              <a:defRPr sz="16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2pPr>
            <a:lvl3pPr marL="536575" indent="-174625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Lucida Grande"/>
              <a:buChar char="-"/>
              <a:defRPr sz="16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3pPr>
            <a:lvl4pPr marL="712788" indent="-176213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ct val="80000"/>
              <a:buFont typeface="Arial"/>
              <a:buChar char="•"/>
              <a:defRPr sz="14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300"/>
              </a:spcAft>
              <a:buFontTx/>
              <a:buNone/>
              <a:defRPr sz="2000" b="1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5pPr>
            <a:lvl6pPr marL="234000" indent="-2340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Clr>
                <a:schemeClr val="tx2"/>
              </a:buClr>
              <a:buSzPct val="90000"/>
              <a:buFont typeface="Arial"/>
              <a:buChar char="•"/>
              <a:defRPr sz="20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6pPr>
            <a:lvl7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8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7pPr>
            <a:lvl8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6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4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9pPr>
          </a:lstStyle>
          <a:p>
            <a:r>
              <a:rPr lang="ru-RU" dirty="0" smtClean="0"/>
              <a:t>Управление портфелем:</a:t>
            </a:r>
          </a:p>
          <a:p>
            <a:pPr marL="70485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KPI </a:t>
            </a:r>
            <a:r>
              <a:rPr lang="ru-RU" dirty="0" smtClean="0"/>
              <a:t>работникам и филиалам</a:t>
            </a:r>
          </a:p>
          <a:p>
            <a:pPr marL="70485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Стратегическое планирование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258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предлагаемого подхода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3936" y="1728001"/>
            <a:ext cx="10656282" cy="118468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Минимальные вложения:</a:t>
            </a:r>
            <a:endParaRPr lang="en-US" dirty="0" smtClean="0"/>
          </a:p>
          <a:p>
            <a:pPr marL="704850" lvl="1" indent="-342900">
              <a:buFont typeface="Wingdings" panose="05000000000000000000" pitchFamily="2" charset="2"/>
              <a:buChar char="ü"/>
            </a:pPr>
            <a:r>
              <a:rPr lang="ru-RU" sz="1700" dirty="0" smtClean="0"/>
              <a:t>Все инвестиции по разработке и внедрению осуществляются </a:t>
            </a:r>
            <a:r>
              <a:rPr lang="ru-RU" sz="1700" dirty="0" err="1" smtClean="0"/>
              <a:t>Ишеним</a:t>
            </a:r>
            <a:endParaRPr lang="ru-RU" sz="1700" dirty="0" smtClean="0"/>
          </a:p>
          <a:p>
            <a:pPr marL="704850" lvl="1" indent="-342900">
              <a:buFont typeface="Wingdings" panose="05000000000000000000" pitchFamily="2" charset="2"/>
              <a:buChar char="ü"/>
            </a:pPr>
            <a:r>
              <a:rPr lang="ru-RU" sz="1700" dirty="0" smtClean="0"/>
              <a:t>Для банка –</a:t>
            </a:r>
            <a:r>
              <a:rPr lang="en-US" sz="1700" dirty="0" smtClean="0"/>
              <a:t> </a:t>
            </a:r>
            <a:r>
              <a:rPr lang="ru-RU" sz="1700" dirty="0" smtClean="0"/>
              <a:t>только операционные расходы (фиксированная цена за один </a:t>
            </a:r>
            <a:r>
              <a:rPr lang="ru-RU" sz="1700" dirty="0" err="1" smtClean="0"/>
              <a:t>Скоринговы</a:t>
            </a:r>
            <a:r>
              <a:rPr lang="ru-RU" sz="1700" dirty="0" err="1"/>
              <a:t>й</a:t>
            </a:r>
            <a:r>
              <a:rPr lang="ru-RU" sz="1700" dirty="0" smtClean="0"/>
              <a:t> отчет)</a:t>
            </a:r>
          </a:p>
        </p:txBody>
      </p:sp>
      <p:sp>
        <p:nvSpPr>
          <p:cNvPr id="2" name="Полилиния 1"/>
          <p:cNvSpPr/>
          <p:nvPr/>
        </p:nvSpPr>
        <p:spPr>
          <a:xfrm>
            <a:off x="2521527" y="3158836"/>
            <a:ext cx="4668982" cy="1925782"/>
          </a:xfrm>
          <a:custGeom>
            <a:avLst/>
            <a:gdLst>
              <a:gd name="connsiteX0" fmla="*/ 0 w 4668982"/>
              <a:gd name="connsiteY0" fmla="*/ 263237 h 1925782"/>
              <a:gd name="connsiteX1" fmla="*/ 0 w 4668982"/>
              <a:gd name="connsiteY1" fmla="*/ 263237 h 1925782"/>
              <a:gd name="connsiteX2" fmla="*/ 138546 w 4668982"/>
              <a:gd name="connsiteY2" fmla="*/ 360219 h 1925782"/>
              <a:gd name="connsiteX3" fmla="*/ 249382 w 4668982"/>
              <a:gd name="connsiteY3" fmla="*/ 429491 h 1925782"/>
              <a:gd name="connsiteX4" fmla="*/ 443346 w 4668982"/>
              <a:gd name="connsiteY4" fmla="*/ 581891 h 1925782"/>
              <a:gd name="connsiteX5" fmla="*/ 928255 w 4668982"/>
              <a:gd name="connsiteY5" fmla="*/ 886691 h 1925782"/>
              <a:gd name="connsiteX6" fmla="*/ 1080655 w 4668982"/>
              <a:gd name="connsiteY6" fmla="*/ 997528 h 1925782"/>
              <a:gd name="connsiteX7" fmla="*/ 1163782 w 4668982"/>
              <a:gd name="connsiteY7" fmla="*/ 1039091 h 1925782"/>
              <a:gd name="connsiteX8" fmla="*/ 1233055 w 4668982"/>
              <a:gd name="connsiteY8" fmla="*/ 1066800 h 1925782"/>
              <a:gd name="connsiteX9" fmla="*/ 1316182 w 4668982"/>
              <a:gd name="connsiteY9" fmla="*/ 1122219 h 1925782"/>
              <a:gd name="connsiteX10" fmla="*/ 1371600 w 4668982"/>
              <a:gd name="connsiteY10" fmla="*/ 1149928 h 1925782"/>
              <a:gd name="connsiteX11" fmla="*/ 1454728 w 4668982"/>
              <a:gd name="connsiteY11" fmla="*/ 1205346 h 1925782"/>
              <a:gd name="connsiteX12" fmla="*/ 1607128 w 4668982"/>
              <a:gd name="connsiteY12" fmla="*/ 1288473 h 1925782"/>
              <a:gd name="connsiteX13" fmla="*/ 1662546 w 4668982"/>
              <a:gd name="connsiteY13" fmla="*/ 1343891 h 1925782"/>
              <a:gd name="connsiteX14" fmla="*/ 1801091 w 4668982"/>
              <a:gd name="connsiteY14" fmla="*/ 1440873 h 1925782"/>
              <a:gd name="connsiteX15" fmla="*/ 1856509 w 4668982"/>
              <a:gd name="connsiteY15" fmla="*/ 1482437 h 1925782"/>
              <a:gd name="connsiteX16" fmla="*/ 1911928 w 4668982"/>
              <a:gd name="connsiteY16" fmla="*/ 1524000 h 1925782"/>
              <a:gd name="connsiteX17" fmla="*/ 2064328 w 4668982"/>
              <a:gd name="connsiteY17" fmla="*/ 1620982 h 1925782"/>
              <a:gd name="connsiteX18" fmla="*/ 2105891 w 4668982"/>
              <a:gd name="connsiteY18" fmla="*/ 1648691 h 1925782"/>
              <a:gd name="connsiteX19" fmla="*/ 2175164 w 4668982"/>
              <a:gd name="connsiteY19" fmla="*/ 1704109 h 1925782"/>
              <a:gd name="connsiteX20" fmla="*/ 2355273 w 4668982"/>
              <a:gd name="connsiteY20" fmla="*/ 1787237 h 1925782"/>
              <a:gd name="connsiteX21" fmla="*/ 2466109 w 4668982"/>
              <a:gd name="connsiteY21" fmla="*/ 1870364 h 1925782"/>
              <a:gd name="connsiteX22" fmla="*/ 2535382 w 4668982"/>
              <a:gd name="connsiteY22" fmla="*/ 1925782 h 1925782"/>
              <a:gd name="connsiteX23" fmla="*/ 2604655 w 4668982"/>
              <a:gd name="connsiteY23" fmla="*/ 1149928 h 1925782"/>
              <a:gd name="connsiteX24" fmla="*/ 2812473 w 4668982"/>
              <a:gd name="connsiteY24" fmla="*/ 1149928 h 1925782"/>
              <a:gd name="connsiteX25" fmla="*/ 4668982 w 4668982"/>
              <a:gd name="connsiteY25" fmla="*/ 1094509 h 1925782"/>
              <a:gd name="connsiteX26" fmla="*/ 2119746 w 4668982"/>
              <a:gd name="connsiteY26" fmla="*/ 0 h 1925782"/>
              <a:gd name="connsiteX27" fmla="*/ 1995055 w 4668982"/>
              <a:gd name="connsiteY27" fmla="*/ 955964 h 192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68982" h="1925782">
                <a:moveTo>
                  <a:pt x="0" y="263237"/>
                </a:moveTo>
                <a:lnTo>
                  <a:pt x="0" y="263237"/>
                </a:lnTo>
                <a:cubicBezTo>
                  <a:pt x="46182" y="295564"/>
                  <a:pt x="91641" y="328949"/>
                  <a:pt x="138546" y="360219"/>
                </a:cubicBezTo>
                <a:cubicBezTo>
                  <a:pt x="174796" y="384386"/>
                  <a:pt x="214147" y="403866"/>
                  <a:pt x="249382" y="429491"/>
                </a:cubicBezTo>
                <a:cubicBezTo>
                  <a:pt x="315880" y="477853"/>
                  <a:pt x="375146" y="535960"/>
                  <a:pt x="443346" y="581891"/>
                </a:cubicBezTo>
                <a:cubicBezTo>
                  <a:pt x="601699" y="688537"/>
                  <a:pt x="768342" y="782400"/>
                  <a:pt x="928255" y="886691"/>
                </a:cubicBezTo>
                <a:cubicBezTo>
                  <a:pt x="980869" y="921004"/>
                  <a:pt x="1024472" y="969437"/>
                  <a:pt x="1080655" y="997528"/>
                </a:cubicBezTo>
                <a:cubicBezTo>
                  <a:pt x="1108364" y="1011382"/>
                  <a:pt x="1135579" y="1026272"/>
                  <a:pt x="1163782" y="1039091"/>
                </a:cubicBezTo>
                <a:cubicBezTo>
                  <a:pt x="1186423" y="1049382"/>
                  <a:pt x="1211222" y="1054891"/>
                  <a:pt x="1233055" y="1066800"/>
                </a:cubicBezTo>
                <a:cubicBezTo>
                  <a:pt x="1262291" y="1082747"/>
                  <a:pt x="1287626" y="1105085"/>
                  <a:pt x="1316182" y="1122219"/>
                </a:cubicBezTo>
                <a:cubicBezTo>
                  <a:pt x="1333892" y="1132845"/>
                  <a:pt x="1353890" y="1139302"/>
                  <a:pt x="1371600" y="1149928"/>
                </a:cubicBezTo>
                <a:cubicBezTo>
                  <a:pt x="1400157" y="1167062"/>
                  <a:pt x="1425962" y="1188566"/>
                  <a:pt x="1454728" y="1205346"/>
                </a:cubicBezTo>
                <a:cubicBezTo>
                  <a:pt x="1507087" y="1235889"/>
                  <a:pt x="1558971" y="1251017"/>
                  <a:pt x="1607128" y="1288473"/>
                </a:cubicBezTo>
                <a:cubicBezTo>
                  <a:pt x="1627749" y="1304512"/>
                  <a:pt x="1642004" y="1327751"/>
                  <a:pt x="1662546" y="1343891"/>
                </a:cubicBezTo>
                <a:cubicBezTo>
                  <a:pt x="1706872" y="1378719"/>
                  <a:pt x="1755219" y="1408107"/>
                  <a:pt x="1801091" y="1440873"/>
                </a:cubicBezTo>
                <a:cubicBezTo>
                  <a:pt x="1819881" y="1454294"/>
                  <a:pt x="1838036" y="1468583"/>
                  <a:pt x="1856509" y="1482437"/>
                </a:cubicBezTo>
                <a:lnTo>
                  <a:pt x="1911928" y="1524000"/>
                </a:lnTo>
                <a:cubicBezTo>
                  <a:pt x="1971332" y="1568552"/>
                  <a:pt x="2003798" y="1583151"/>
                  <a:pt x="2064328" y="1620982"/>
                </a:cubicBezTo>
                <a:cubicBezTo>
                  <a:pt x="2078448" y="1629807"/>
                  <a:pt x="2092570" y="1638700"/>
                  <a:pt x="2105891" y="1648691"/>
                </a:cubicBezTo>
                <a:cubicBezTo>
                  <a:pt x="2129548" y="1666433"/>
                  <a:pt x="2150216" y="1688233"/>
                  <a:pt x="2175164" y="1704109"/>
                </a:cubicBezTo>
                <a:cubicBezTo>
                  <a:pt x="2381020" y="1835108"/>
                  <a:pt x="2126197" y="1649791"/>
                  <a:pt x="2355273" y="1787237"/>
                </a:cubicBezTo>
                <a:cubicBezTo>
                  <a:pt x="2394873" y="1810997"/>
                  <a:pt x="2433454" y="1837709"/>
                  <a:pt x="2466109" y="1870364"/>
                </a:cubicBezTo>
                <a:cubicBezTo>
                  <a:pt x="2514975" y="1919230"/>
                  <a:pt x="2490148" y="1903166"/>
                  <a:pt x="2535382" y="1925782"/>
                </a:cubicBezTo>
                <a:lnTo>
                  <a:pt x="2604655" y="1149928"/>
                </a:lnTo>
                <a:lnTo>
                  <a:pt x="2812473" y="1149928"/>
                </a:lnTo>
                <a:lnTo>
                  <a:pt x="4668982" y="1094509"/>
                </a:lnTo>
                <a:lnTo>
                  <a:pt x="2119746" y="0"/>
                </a:lnTo>
                <a:lnTo>
                  <a:pt x="1995055" y="955964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133937" y="2912687"/>
            <a:ext cx="10131670" cy="14653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Tx/>
              <a:buNone/>
              <a:defRPr sz="20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1pPr>
            <a:lvl2pPr marL="361950" indent="-185738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/>
              <a:buChar char="•"/>
              <a:defRPr sz="16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2pPr>
            <a:lvl3pPr marL="536575" indent="-174625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Lucida Grande"/>
              <a:buChar char="-"/>
              <a:defRPr sz="16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3pPr>
            <a:lvl4pPr marL="712788" indent="-176213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ct val="80000"/>
              <a:buFont typeface="Arial"/>
              <a:buChar char="•"/>
              <a:defRPr sz="14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300"/>
              </a:spcAft>
              <a:buFontTx/>
              <a:buNone/>
              <a:defRPr sz="2000" b="1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5pPr>
            <a:lvl6pPr marL="234000" indent="-2340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Clr>
                <a:schemeClr val="tx2"/>
              </a:buClr>
              <a:buSzPct val="90000"/>
              <a:buFont typeface="Arial"/>
              <a:buChar char="•"/>
              <a:defRPr sz="20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6pPr>
            <a:lvl7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8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7pPr>
            <a:lvl8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6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4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9pPr>
          </a:lstStyle>
          <a:p>
            <a:r>
              <a:rPr lang="ru-RU" dirty="0" smtClean="0"/>
              <a:t>Качество прогнозов и прозрачность:</a:t>
            </a:r>
          </a:p>
          <a:p>
            <a:pPr marL="70485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База данных </a:t>
            </a:r>
            <a:r>
              <a:rPr lang="ru-RU" dirty="0" err="1" smtClean="0"/>
              <a:t>Ишеним</a:t>
            </a:r>
            <a:r>
              <a:rPr lang="ru-RU" dirty="0" smtClean="0"/>
              <a:t> является самой полной в стране, что гарантирует точность прогнозов</a:t>
            </a:r>
          </a:p>
          <a:p>
            <a:pPr marL="70485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Модели контролируются </a:t>
            </a:r>
            <a:r>
              <a:rPr lang="en-US" dirty="0" smtClean="0"/>
              <a:t>CIDA</a:t>
            </a:r>
            <a:r>
              <a:rPr lang="ru-RU" dirty="0" smtClean="0"/>
              <a:t> и обновляются на регулярной основе. Результаты анализа доступны для всех пользователей модели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133937" y="4378032"/>
            <a:ext cx="9961906" cy="14616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Tx/>
              <a:buNone/>
              <a:defRPr sz="20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1pPr>
            <a:lvl2pPr marL="361950" indent="-185738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/>
              <a:buChar char="•"/>
              <a:defRPr sz="16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2pPr>
            <a:lvl3pPr marL="536575" indent="-174625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Lucida Grande"/>
              <a:buChar char="-"/>
              <a:defRPr sz="16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3pPr>
            <a:lvl4pPr marL="712788" indent="-176213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ct val="80000"/>
              <a:buFont typeface="Arial"/>
              <a:buChar char="•"/>
              <a:defRPr sz="14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300"/>
              </a:spcAft>
              <a:buFontTx/>
              <a:buNone/>
              <a:defRPr sz="2000" b="1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5pPr>
            <a:lvl6pPr marL="234000" indent="-2340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Clr>
                <a:schemeClr val="tx2"/>
              </a:buClr>
              <a:buSzPct val="90000"/>
              <a:buFont typeface="Arial"/>
              <a:buChar char="•"/>
              <a:defRPr sz="20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6pPr>
            <a:lvl7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8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7pPr>
            <a:lvl8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6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4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9pPr>
          </a:lstStyle>
          <a:p>
            <a:r>
              <a:rPr lang="ru-RU" dirty="0" smtClean="0"/>
              <a:t>Многофункциональность и </a:t>
            </a:r>
            <a:r>
              <a:rPr lang="ru-RU" dirty="0"/>
              <a:t>передача знаний :</a:t>
            </a:r>
            <a:endParaRPr lang="ru-RU" dirty="0" smtClean="0"/>
          </a:p>
          <a:p>
            <a:pPr marL="70485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Модели могут применяются во всех сферах кредитования </a:t>
            </a:r>
          </a:p>
          <a:p>
            <a:pPr marL="704850" lvl="1" indent="-342900">
              <a:buFont typeface="Wingdings" panose="05000000000000000000" pitchFamily="2" charset="2"/>
              <a:buChar char="ü"/>
            </a:pPr>
            <a:r>
              <a:rPr lang="en-US" dirty="0"/>
              <a:t>CIDA </a:t>
            </a:r>
            <a:r>
              <a:rPr lang="ru-RU" dirty="0"/>
              <a:t>проведет тренинги по использованию моделей как для целей расчета провизий, так и для других сфер применения </a:t>
            </a:r>
            <a:r>
              <a:rPr lang="ru-RU" dirty="0" smtClean="0"/>
              <a:t>моделей</a:t>
            </a:r>
            <a:endParaRPr lang="ru-RU" dirty="0"/>
          </a:p>
          <a:p>
            <a:pPr marL="704850" lvl="1" indent="-34290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628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Следующие шаги</a:t>
            </a:r>
            <a:r>
              <a:rPr lang="en-US" dirty="0" smtClean="0"/>
              <a:t> (</a:t>
            </a:r>
            <a:r>
              <a:rPr lang="ru-RU" dirty="0" smtClean="0"/>
              <a:t>сроки предварительные</a:t>
            </a:r>
            <a:r>
              <a:rPr lang="en-US" dirty="0" smtClean="0"/>
              <a:t>)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3937" y="1464756"/>
            <a:ext cx="9961906" cy="118468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 01.08.17 банковское сообщество (Ассоциация) принимает решение о заинтересованности в предлагаемом подходе</a:t>
            </a:r>
            <a:endParaRPr lang="en-US" dirty="0" smtClean="0"/>
          </a:p>
          <a:p>
            <a:pPr marL="70485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Управленческое решение каждого банка</a:t>
            </a:r>
          </a:p>
          <a:p>
            <a:pPr marL="70485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Согласование подхода с аудиторами</a:t>
            </a:r>
          </a:p>
          <a:p>
            <a:pPr marL="704850" lvl="1" indent="-34290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sp>
        <p:nvSpPr>
          <p:cNvPr id="2" name="Полилиния 1"/>
          <p:cNvSpPr/>
          <p:nvPr/>
        </p:nvSpPr>
        <p:spPr>
          <a:xfrm>
            <a:off x="2521527" y="3158836"/>
            <a:ext cx="4668982" cy="1925782"/>
          </a:xfrm>
          <a:custGeom>
            <a:avLst/>
            <a:gdLst>
              <a:gd name="connsiteX0" fmla="*/ 0 w 4668982"/>
              <a:gd name="connsiteY0" fmla="*/ 263237 h 1925782"/>
              <a:gd name="connsiteX1" fmla="*/ 0 w 4668982"/>
              <a:gd name="connsiteY1" fmla="*/ 263237 h 1925782"/>
              <a:gd name="connsiteX2" fmla="*/ 138546 w 4668982"/>
              <a:gd name="connsiteY2" fmla="*/ 360219 h 1925782"/>
              <a:gd name="connsiteX3" fmla="*/ 249382 w 4668982"/>
              <a:gd name="connsiteY3" fmla="*/ 429491 h 1925782"/>
              <a:gd name="connsiteX4" fmla="*/ 443346 w 4668982"/>
              <a:gd name="connsiteY4" fmla="*/ 581891 h 1925782"/>
              <a:gd name="connsiteX5" fmla="*/ 928255 w 4668982"/>
              <a:gd name="connsiteY5" fmla="*/ 886691 h 1925782"/>
              <a:gd name="connsiteX6" fmla="*/ 1080655 w 4668982"/>
              <a:gd name="connsiteY6" fmla="*/ 997528 h 1925782"/>
              <a:gd name="connsiteX7" fmla="*/ 1163782 w 4668982"/>
              <a:gd name="connsiteY7" fmla="*/ 1039091 h 1925782"/>
              <a:gd name="connsiteX8" fmla="*/ 1233055 w 4668982"/>
              <a:gd name="connsiteY8" fmla="*/ 1066800 h 1925782"/>
              <a:gd name="connsiteX9" fmla="*/ 1316182 w 4668982"/>
              <a:gd name="connsiteY9" fmla="*/ 1122219 h 1925782"/>
              <a:gd name="connsiteX10" fmla="*/ 1371600 w 4668982"/>
              <a:gd name="connsiteY10" fmla="*/ 1149928 h 1925782"/>
              <a:gd name="connsiteX11" fmla="*/ 1454728 w 4668982"/>
              <a:gd name="connsiteY11" fmla="*/ 1205346 h 1925782"/>
              <a:gd name="connsiteX12" fmla="*/ 1607128 w 4668982"/>
              <a:gd name="connsiteY12" fmla="*/ 1288473 h 1925782"/>
              <a:gd name="connsiteX13" fmla="*/ 1662546 w 4668982"/>
              <a:gd name="connsiteY13" fmla="*/ 1343891 h 1925782"/>
              <a:gd name="connsiteX14" fmla="*/ 1801091 w 4668982"/>
              <a:gd name="connsiteY14" fmla="*/ 1440873 h 1925782"/>
              <a:gd name="connsiteX15" fmla="*/ 1856509 w 4668982"/>
              <a:gd name="connsiteY15" fmla="*/ 1482437 h 1925782"/>
              <a:gd name="connsiteX16" fmla="*/ 1911928 w 4668982"/>
              <a:gd name="connsiteY16" fmla="*/ 1524000 h 1925782"/>
              <a:gd name="connsiteX17" fmla="*/ 2064328 w 4668982"/>
              <a:gd name="connsiteY17" fmla="*/ 1620982 h 1925782"/>
              <a:gd name="connsiteX18" fmla="*/ 2105891 w 4668982"/>
              <a:gd name="connsiteY18" fmla="*/ 1648691 h 1925782"/>
              <a:gd name="connsiteX19" fmla="*/ 2175164 w 4668982"/>
              <a:gd name="connsiteY19" fmla="*/ 1704109 h 1925782"/>
              <a:gd name="connsiteX20" fmla="*/ 2355273 w 4668982"/>
              <a:gd name="connsiteY20" fmla="*/ 1787237 h 1925782"/>
              <a:gd name="connsiteX21" fmla="*/ 2466109 w 4668982"/>
              <a:gd name="connsiteY21" fmla="*/ 1870364 h 1925782"/>
              <a:gd name="connsiteX22" fmla="*/ 2535382 w 4668982"/>
              <a:gd name="connsiteY22" fmla="*/ 1925782 h 1925782"/>
              <a:gd name="connsiteX23" fmla="*/ 2604655 w 4668982"/>
              <a:gd name="connsiteY23" fmla="*/ 1149928 h 1925782"/>
              <a:gd name="connsiteX24" fmla="*/ 2812473 w 4668982"/>
              <a:gd name="connsiteY24" fmla="*/ 1149928 h 1925782"/>
              <a:gd name="connsiteX25" fmla="*/ 4668982 w 4668982"/>
              <a:gd name="connsiteY25" fmla="*/ 1094509 h 1925782"/>
              <a:gd name="connsiteX26" fmla="*/ 2119746 w 4668982"/>
              <a:gd name="connsiteY26" fmla="*/ 0 h 1925782"/>
              <a:gd name="connsiteX27" fmla="*/ 1995055 w 4668982"/>
              <a:gd name="connsiteY27" fmla="*/ 955964 h 192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68982" h="1925782">
                <a:moveTo>
                  <a:pt x="0" y="263237"/>
                </a:moveTo>
                <a:lnTo>
                  <a:pt x="0" y="263237"/>
                </a:lnTo>
                <a:cubicBezTo>
                  <a:pt x="46182" y="295564"/>
                  <a:pt x="91641" y="328949"/>
                  <a:pt x="138546" y="360219"/>
                </a:cubicBezTo>
                <a:cubicBezTo>
                  <a:pt x="174796" y="384386"/>
                  <a:pt x="214147" y="403866"/>
                  <a:pt x="249382" y="429491"/>
                </a:cubicBezTo>
                <a:cubicBezTo>
                  <a:pt x="315880" y="477853"/>
                  <a:pt x="375146" y="535960"/>
                  <a:pt x="443346" y="581891"/>
                </a:cubicBezTo>
                <a:cubicBezTo>
                  <a:pt x="601699" y="688537"/>
                  <a:pt x="768342" y="782400"/>
                  <a:pt x="928255" y="886691"/>
                </a:cubicBezTo>
                <a:cubicBezTo>
                  <a:pt x="980869" y="921004"/>
                  <a:pt x="1024472" y="969437"/>
                  <a:pt x="1080655" y="997528"/>
                </a:cubicBezTo>
                <a:cubicBezTo>
                  <a:pt x="1108364" y="1011382"/>
                  <a:pt x="1135579" y="1026272"/>
                  <a:pt x="1163782" y="1039091"/>
                </a:cubicBezTo>
                <a:cubicBezTo>
                  <a:pt x="1186423" y="1049382"/>
                  <a:pt x="1211222" y="1054891"/>
                  <a:pt x="1233055" y="1066800"/>
                </a:cubicBezTo>
                <a:cubicBezTo>
                  <a:pt x="1262291" y="1082747"/>
                  <a:pt x="1287626" y="1105085"/>
                  <a:pt x="1316182" y="1122219"/>
                </a:cubicBezTo>
                <a:cubicBezTo>
                  <a:pt x="1333892" y="1132845"/>
                  <a:pt x="1353890" y="1139302"/>
                  <a:pt x="1371600" y="1149928"/>
                </a:cubicBezTo>
                <a:cubicBezTo>
                  <a:pt x="1400157" y="1167062"/>
                  <a:pt x="1425962" y="1188566"/>
                  <a:pt x="1454728" y="1205346"/>
                </a:cubicBezTo>
                <a:cubicBezTo>
                  <a:pt x="1507087" y="1235889"/>
                  <a:pt x="1558971" y="1251017"/>
                  <a:pt x="1607128" y="1288473"/>
                </a:cubicBezTo>
                <a:cubicBezTo>
                  <a:pt x="1627749" y="1304512"/>
                  <a:pt x="1642004" y="1327751"/>
                  <a:pt x="1662546" y="1343891"/>
                </a:cubicBezTo>
                <a:cubicBezTo>
                  <a:pt x="1706872" y="1378719"/>
                  <a:pt x="1755219" y="1408107"/>
                  <a:pt x="1801091" y="1440873"/>
                </a:cubicBezTo>
                <a:cubicBezTo>
                  <a:pt x="1819881" y="1454294"/>
                  <a:pt x="1838036" y="1468583"/>
                  <a:pt x="1856509" y="1482437"/>
                </a:cubicBezTo>
                <a:lnTo>
                  <a:pt x="1911928" y="1524000"/>
                </a:lnTo>
                <a:cubicBezTo>
                  <a:pt x="1971332" y="1568552"/>
                  <a:pt x="2003798" y="1583151"/>
                  <a:pt x="2064328" y="1620982"/>
                </a:cubicBezTo>
                <a:cubicBezTo>
                  <a:pt x="2078448" y="1629807"/>
                  <a:pt x="2092570" y="1638700"/>
                  <a:pt x="2105891" y="1648691"/>
                </a:cubicBezTo>
                <a:cubicBezTo>
                  <a:pt x="2129548" y="1666433"/>
                  <a:pt x="2150216" y="1688233"/>
                  <a:pt x="2175164" y="1704109"/>
                </a:cubicBezTo>
                <a:cubicBezTo>
                  <a:pt x="2381020" y="1835108"/>
                  <a:pt x="2126197" y="1649791"/>
                  <a:pt x="2355273" y="1787237"/>
                </a:cubicBezTo>
                <a:cubicBezTo>
                  <a:pt x="2394873" y="1810997"/>
                  <a:pt x="2433454" y="1837709"/>
                  <a:pt x="2466109" y="1870364"/>
                </a:cubicBezTo>
                <a:cubicBezTo>
                  <a:pt x="2514975" y="1919230"/>
                  <a:pt x="2490148" y="1903166"/>
                  <a:pt x="2535382" y="1925782"/>
                </a:cubicBezTo>
                <a:lnTo>
                  <a:pt x="2604655" y="1149928"/>
                </a:lnTo>
                <a:lnTo>
                  <a:pt x="2812473" y="1149928"/>
                </a:lnTo>
                <a:lnTo>
                  <a:pt x="4668982" y="1094509"/>
                </a:lnTo>
                <a:lnTo>
                  <a:pt x="2119746" y="0"/>
                </a:lnTo>
                <a:lnTo>
                  <a:pt x="1995055" y="955964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118221" y="2801846"/>
            <a:ext cx="9961906" cy="134065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Tx/>
              <a:buNone/>
              <a:defRPr sz="20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1pPr>
            <a:lvl2pPr marL="361950" indent="-185738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/>
              <a:buChar char="•"/>
              <a:defRPr sz="16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2pPr>
            <a:lvl3pPr marL="536575" indent="-174625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Lucida Grande"/>
              <a:buChar char="-"/>
              <a:defRPr sz="16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3pPr>
            <a:lvl4pPr marL="712788" indent="-176213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ct val="80000"/>
              <a:buFont typeface="Arial"/>
              <a:buChar char="•"/>
              <a:defRPr sz="14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300"/>
              </a:spcAft>
              <a:buFontTx/>
              <a:buNone/>
              <a:defRPr sz="2000" b="1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5pPr>
            <a:lvl6pPr marL="234000" indent="-2340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Clr>
                <a:schemeClr val="tx2"/>
              </a:buClr>
              <a:buSzPct val="90000"/>
              <a:buFont typeface="Arial"/>
              <a:buChar char="•"/>
              <a:defRPr sz="20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6pPr>
            <a:lvl7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8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7pPr>
            <a:lvl8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6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4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9pPr>
          </a:lstStyle>
          <a:p>
            <a:r>
              <a:rPr lang="en-US" dirty="0" smtClean="0"/>
              <a:t>CIDA </a:t>
            </a:r>
            <a:r>
              <a:rPr lang="ru-RU" dirty="0" smtClean="0"/>
              <a:t>проводит более глубокий анализ базы данных </a:t>
            </a:r>
            <a:r>
              <a:rPr lang="ru-RU" dirty="0" err="1" smtClean="0"/>
              <a:t>Ишеним</a:t>
            </a:r>
            <a:r>
              <a:rPr lang="ru-RU" dirty="0" smtClean="0"/>
              <a:t> по сегментации моделей и информирует об этом всех заинтересованных</a:t>
            </a:r>
          </a:p>
          <a:p>
            <a:pPr marL="70485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Ориентировочно в середине сентября презентация промежуточных результатов</a:t>
            </a:r>
          </a:p>
          <a:p>
            <a:pPr marL="70485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Рекомендации по </a:t>
            </a:r>
            <a:r>
              <a:rPr lang="en-US" dirty="0" smtClean="0"/>
              <a:t>LGD</a:t>
            </a:r>
            <a:endParaRPr lang="ru-RU" dirty="0" smtClean="0"/>
          </a:p>
          <a:p>
            <a:pPr marL="704850" lvl="1" indent="-34290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133937" y="4218712"/>
            <a:ext cx="9961906" cy="146165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Tx/>
              <a:buNone/>
              <a:defRPr sz="20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1pPr>
            <a:lvl2pPr marL="361950" indent="-185738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/>
              <a:buChar char="•"/>
              <a:defRPr sz="16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2pPr>
            <a:lvl3pPr marL="536575" indent="-174625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Lucida Grande"/>
              <a:buChar char="-"/>
              <a:defRPr sz="16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3pPr>
            <a:lvl4pPr marL="712788" indent="-176213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ct val="80000"/>
              <a:buFont typeface="Arial"/>
              <a:buChar char="•"/>
              <a:defRPr sz="14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300"/>
              </a:spcAft>
              <a:buFontTx/>
              <a:buNone/>
              <a:defRPr sz="2000" b="1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5pPr>
            <a:lvl6pPr marL="234000" indent="-2340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Clr>
                <a:schemeClr val="tx2"/>
              </a:buClr>
              <a:buSzPct val="90000"/>
              <a:buFont typeface="Arial"/>
              <a:buChar char="•"/>
              <a:defRPr sz="20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6pPr>
            <a:lvl7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8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7pPr>
            <a:lvl8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6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4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9pPr>
          </a:lstStyle>
          <a:p>
            <a:r>
              <a:rPr lang="ru-RU" dirty="0" smtClean="0"/>
              <a:t>Построение модели и тестирование и калибровка</a:t>
            </a:r>
          </a:p>
          <a:p>
            <a:pPr marL="70485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CIDA </a:t>
            </a:r>
            <a:r>
              <a:rPr lang="ru-RU" dirty="0" smtClean="0"/>
              <a:t>и </a:t>
            </a:r>
            <a:r>
              <a:rPr lang="ru-RU" dirty="0" err="1" smtClean="0"/>
              <a:t>Ишеним</a:t>
            </a:r>
            <a:r>
              <a:rPr lang="ru-RU" dirty="0" smtClean="0"/>
              <a:t> </a:t>
            </a:r>
            <a:r>
              <a:rPr lang="ru-RU" dirty="0"/>
              <a:t>о</a:t>
            </a:r>
            <a:r>
              <a:rPr lang="ru-RU" dirty="0" smtClean="0"/>
              <a:t>риентировочно в середине ноября </a:t>
            </a:r>
            <a:r>
              <a:rPr lang="ru-RU" dirty="0" err="1" smtClean="0"/>
              <a:t>финализирует</a:t>
            </a:r>
            <a:r>
              <a:rPr lang="ru-RU" dirty="0" smtClean="0"/>
              <a:t> модели, проводит презентацию и тренинги по использованию</a:t>
            </a:r>
          </a:p>
          <a:p>
            <a:pPr marL="70485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Банки ориентировочно </a:t>
            </a:r>
            <a:r>
              <a:rPr lang="ru-RU" dirty="0"/>
              <a:t>в середине </a:t>
            </a:r>
            <a:r>
              <a:rPr lang="ru-RU" dirty="0" smtClean="0"/>
              <a:t>декабря тестируют </a:t>
            </a:r>
            <a:r>
              <a:rPr lang="ru-RU" dirty="0"/>
              <a:t>и </a:t>
            </a:r>
            <a:r>
              <a:rPr lang="ru-RU" dirty="0" smtClean="0"/>
              <a:t>калибруют модели на своих портфелях</a:t>
            </a:r>
            <a:endParaRPr lang="en-US" dirty="0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133932" y="5805055"/>
            <a:ext cx="9575632" cy="748145"/>
          </a:xfrm>
          <a:prstGeom prst="rect">
            <a:avLst/>
          </a:prstGeom>
          <a:solidFill>
            <a:srgbClr val="C00000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Tx/>
              <a:buNone/>
              <a:defRPr sz="20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1pPr>
            <a:lvl2pPr marL="361950" indent="-185738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/>
              <a:buChar char="•"/>
              <a:defRPr sz="16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2pPr>
            <a:lvl3pPr marL="536575" indent="-174625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Lucida Grande"/>
              <a:buChar char="-"/>
              <a:defRPr sz="16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3pPr>
            <a:lvl4pPr marL="712788" indent="-176213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ct val="80000"/>
              <a:buFont typeface="Arial"/>
              <a:buChar char="•"/>
              <a:defRPr sz="14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300"/>
              </a:spcAft>
              <a:buFontTx/>
              <a:buNone/>
              <a:defRPr sz="2000" b="1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5pPr>
            <a:lvl6pPr marL="234000" indent="-2340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Clr>
                <a:schemeClr val="tx2"/>
              </a:buClr>
              <a:buSzPct val="90000"/>
              <a:buFont typeface="Arial"/>
              <a:buChar char="•"/>
              <a:defRPr sz="2000" b="0" i="0" kern="1200" spc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6pPr>
            <a:lvl7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8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7pPr>
            <a:lvl8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6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1400" b="0" i="0" kern="1200" spc="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Выше обозначенные сроки весьма амбициозны, возможно потребуется больше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5528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1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19057" y="4461164"/>
            <a:ext cx="4407174" cy="13763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Канат Халилов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Консультант</a:t>
            </a:r>
            <a:r>
              <a:rPr lang="en-US" dirty="0" smtClean="0"/>
              <a:t>, Creditinfo Decision Analytics</a:t>
            </a:r>
            <a:endParaRPr lang="en-US" dirty="0"/>
          </a:p>
          <a:p>
            <a:r>
              <a:rPr lang="en-US" dirty="0"/>
              <a:t>k.khalilov@creditinfo.com</a:t>
            </a:r>
            <a:br>
              <a:rPr lang="en-US" dirty="0"/>
            </a:br>
            <a:r>
              <a:rPr lang="en-US" dirty="0" smtClean="0"/>
              <a:t>+7 </a:t>
            </a:r>
            <a:r>
              <a:rPr lang="en-US" dirty="0"/>
              <a:t>707 878 96 </a:t>
            </a:r>
            <a:r>
              <a:rPr lang="en-US" dirty="0" smtClean="0"/>
              <a:t>32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Skype: </a:t>
            </a:r>
            <a:r>
              <a:rPr lang="en-US" dirty="0" err="1"/>
              <a:t>kkhalilov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001831" y="4461164"/>
            <a:ext cx="0" cy="1334029"/>
          </a:xfrm>
          <a:prstGeom prst="line">
            <a:avLst/>
          </a:prstGeom>
          <a:ln w="6350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9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8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900000" y="745619"/>
            <a:ext cx="10111663" cy="36000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i="0" kern="1200" spc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>
                <a:solidFill>
                  <a:schemeClr val="tx1"/>
                </a:solidFill>
              </a:rPr>
              <a:t>Creditinfo – </a:t>
            </a:r>
            <a:r>
              <a:rPr lang="ru-RU" sz="2800" dirty="0" smtClean="0">
                <a:solidFill>
                  <a:schemeClr val="tx1"/>
                </a:solidFill>
              </a:rPr>
              <a:t>проверенный опыт на глобальном уровне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00000" y="1502197"/>
            <a:ext cx="4872839" cy="248235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500"/>
              </a:spcAft>
              <a:buFontTx/>
              <a:buNone/>
              <a:defRPr sz="2000" b="0" i="0" kern="1200" spc="-4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1pPr>
            <a:lvl2pPr marL="361950" indent="-185738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/>
              <a:buChar char="•"/>
              <a:defRPr sz="1800" kern="1200" spc="-4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36575" indent="-174625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Lucida Grande"/>
              <a:buChar char="-"/>
              <a:defRPr sz="1600" kern="1200" spc="-4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2788" indent="-176213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ct val="80000"/>
              <a:buFont typeface="Arial"/>
              <a:buChar char="•"/>
              <a:defRPr sz="1600" kern="1200" spc="-4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ct val="80000"/>
              </a:lnSpc>
              <a:spcBef>
                <a:spcPts val="1500"/>
              </a:spcBef>
              <a:spcAft>
                <a:spcPts val="300"/>
              </a:spcAft>
              <a:buFontTx/>
              <a:buNone/>
              <a:defRPr sz="2000" b="1" kern="1200" spc="-4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34000" indent="-234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500"/>
              </a:spcAft>
              <a:buClr>
                <a:schemeClr val="tx2"/>
              </a:buClr>
              <a:buFont typeface="Arial"/>
              <a:buChar char="•"/>
              <a:defRPr sz="2000" b="0" i="0" kern="1200" spc="-4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6pPr>
            <a:lvl7pPr mar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2000" b="0" i="0" kern="1200" spc="-40" baseline="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7pPr>
            <a:lvl8pPr mar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2000" b="0" i="0" kern="1200" spc="-40" baseline="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8pPr>
            <a:lvl9pPr mar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2000" b="0" i="0" kern="1200" spc="-40" baseline="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9pPr>
          </a:lstStyle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3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7200" b="1" dirty="0" smtClean="0">
                <a:solidFill>
                  <a:srgbClr val="C00000"/>
                </a:solidFill>
              </a:rPr>
              <a:t>Creditinfo Group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ru-RU" sz="7200" dirty="0" smtClean="0">
                <a:solidFill>
                  <a:schemeClr val="tx1"/>
                </a:solidFill>
              </a:rPr>
              <a:t>Основанная в</a:t>
            </a:r>
            <a:r>
              <a:rPr lang="en-GB" sz="7200" dirty="0" smtClean="0">
                <a:solidFill>
                  <a:schemeClr val="tx1"/>
                </a:solidFill>
              </a:rPr>
              <a:t> </a:t>
            </a:r>
            <a:r>
              <a:rPr lang="en-GB" sz="7200" dirty="0">
                <a:solidFill>
                  <a:schemeClr val="tx1"/>
                </a:solidFill>
              </a:rPr>
              <a:t>1997 </a:t>
            </a:r>
            <a:r>
              <a:rPr lang="ru-RU" sz="7200" dirty="0" smtClean="0">
                <a:solidFill>
                  <a:schemeClr val="tx1"/>
                </a:solidFill>
              </a:rPr>
              <a:t>в Исландии</a:t>
            </a:r>
            <a:r>
              <a:rPr lang="en-GB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smtClean="0">
                <a:solidFill>
                  <a:schemeClr val="tx1"/>
                </a:solidFill>
              </a:rPr>
              <a:t>сейчас</a:t>
            </a:r>
            <a:r>
              <a:rPr lang="en-GB" sz="7200" dirty="0" smtClean="0">
                <a:solidFill>
                  <a:schemeClr val="tx1"/>
                </a:solidFill>
              </a:rPr>
              <a:t>:</a:t>
            </a:r>
          </a:p>
          <a:p>
            <a:pPr marL="819150" lvl="1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Активна в более чем 40 странах</a:t>
            </a:r>
            <a:endParaRPr lang="en-GB" sz="7200" dirty="0">
              <a:solidFill>
                <a:schemeClr val="tx1"/>
              </a:solidFill>
            </a:endParaRPr>
          </a:p>
          <a:p>
            <a:pPr marL="819150" lvl="1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Средний годовой рост </a:t>
            </a:r>
            <a:r>
              <a:rPr lang="en-GB" sz="7200" dirty="0" smtClean="0">
                <a:solidFill>
                  <a:schemeClr val="tx1"/>
                </a:solidFill>
              </a:rPr>
              <a:t>20%+</a:t>
            </a:r>
            <a:r>
              <a:rPr lang="ru-RU" sz="7200" dirty="0" smtClean="0">
                <a:solidFill>
                  <a:schemeClr val="tx1"/>
                </a:solidFill>
              </a:rPr>
              <a:t>в последние 3 года</a:t>
            </a:r>
            <a:endParaRPr lang="en-GB" sz="7200" dirty="0">
              <a:solidFill>
                <a:schemeClr val="tx1"/>
              </a:solidFill>
            </a:endParaRPr>
          </a:p>
          <a:p>
            <a:pPr marL="819150" lvl="1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Управление кредитными бюро в</a:t>
            </a:r>
            <a:r>
              <a:rPr lang="en-GB" sz="7200" dirty="0" smtClean="0">
                <a:solidFill>
                  <a:schemeClr val="tx1"/>
                </a:solidFill>
              </a:rPr>
              <a:t> </a:t>
            </a:r>
            <a:r>
              <a:rPr lang="en-GB" sz="7200" dirty="0">
                <a:solidFill>
                  <a:schemeClr val="tx1"/>
                </a:solidFill>
              </a:rPr>
              <a:t>24 </a:t>
            </a:r>
            <a:r>
              <a:rPr lang="ru-RU" sz="7200" dirty="0" smtClean="0">
                <a:solidFill>
                  <a:schemeClr val="tx1"/>
                </a:solidFill>
              </a:rPr>
              <a:t>странах</a:t>
            </a:r>
            <a:r>
              <a:rPr lang="en-GB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smtClean="0">
                <a:solidFill>
                  <a:schemeClr val="tx1"/>
                </a:solidFill>
              </a:rPr>
              <a:t>с общим населением</a:t>
            </a:r>
            <a:r>
              <a:rPr lang="en-GB" sz="7200" dirty="0" smtClean="0">
                <a:solidFill>
                  <a:schemeClr val="tx1"/>
                </a:solidFill>
              </a:rPr>
              <a:t> </a:t>
            </a:r>
            <a:r>
              <a:rPr lang="en-GB" sz="7200" b="1" dirty="0" smtClean="0">
                <a:solidFill>
                  <a:schemeClr val="tx1"/>
                </a:solidFill>
              </a:rPr>
              <a:t>750 </a:t>
            </a:r>
            <a:r>
              <a:rPr lang="ru-RU" sz="7200" b="1" dirty="0" smtClean="0">
                <a:solidFill>
                  <a:schemeClr val="tx1"/>
                </a:solidFill>
              </a:rPr>
              <a:t>миллионов</a:t>
            </a:r>
            <a:r>
              <a:rPr lang="en-GB" sz="7200" b="1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35" y="1758007"/>
            <a:ext cx="5977162" cy="364025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99995" y="3982237"/>
            <a:ext cx="4872839" cy="248235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500"/>
              </a:spcAft>
              <a:buFontTx/>
              <a:buNone/>
              <a:defRPr sz="2000" b="0" i="0" kern="1200" spc="-4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1pPr>
            <a:lvl2pPr marL="361950" indent="-185738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/>
              <a:buChar char="•"/>
              <a:defRPr sz="1800" kern="1200" spc="-4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36575" indent="-174625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Lucida Grande"/>
              <a:buChar char="-"/>
              <a:defRPr sz="1600" kern="1200" spc="-4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2788" indent="-176213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ct val="80000"/>
              <a:buFont typeface="Arial"/>
              <a:buChar char="•"/>
              <a:defRPr sz="1600" kern="1200" spc="-4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ct val="80000"/>
              </a:lnSpc>
              <a:spcBef>
                <a:spcPts val="1500"/>
              </a:spcBef>
              <a:spcAft>
                <a:spcPts val="300"/>
              </a:spcAft>
              <a:buFontTx/>
              <a:buNone/>
              <a:defRPr sz="2000" b="1" kern="1200" spc="-4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34000" indent="-234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500"/>
              </a:spcAft>
              <a:buClr>
                <a:schemeClr val="tx2"/>
              </a:buClr>
              <a:buFont typeface="Arial"/>
              <a:buChar char="•"/>
              <a:defRPr sz="2000" b="0" i="0" kern="1200" spc="-4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6pPr>
            <a:lvl7pPr mar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2000" b="0" i="0" kern="1200" spc="-40" baseline="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7pPr>
            <a:lvl8pPr mar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2000" b="0" i="0" kern="1200" spc="-40" baseline="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8pPr>
            <a:lvl9pPr mar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500"/>
              </a:spcAft>
              <a:buFont typeface="Arial"/>
              <a:buNone/>
              <a:defRPr sz="2000" b="0" i="0" kern="1200" spc="-40" baseline="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9pPr>
          </a:lstStyle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3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7200" b="1" dirty="0" smtClean="0">
                <a:solidFill>
                  <a:srgbClr val="C00000"/>
                </a:solidFill>
              </a:rPr>
              <a:t>Creditinfo Decision Analytics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ru-RU" sz="7200" dirty="0" smtClean="0">
                <a:solidFill>
                  <a:schemeClr val="tx1"/>
                </a:solidFill>
              </a:rPr>
              <a:t>Полный спектр решений в управлении рисками</a:t>
            </a:r>
            <a:endParaRPr lang="en-GB" sz="7200" dirty="0" smtClean="0">
              <a:solidFill>
                <a:schemeClr val="tx1"/>
              </a:solidFill>
            </a:endParaRPr>
          </a:p>
          <a:p>
            <a:pPr marL="819150" lvl="1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7000" dirty="0" smtClean="0">
                <a:solidFill>
                  <a:schemeClr val="tx1"/>
                </a:solidFill>
              </a:rPr>
              <a:t>Стратегический консалтинг</a:t>
            </a:r>
            <a:endParaRPr lang="en-GB" sz="7000" dirty="0" smtClean="0">
              <a:solidFill>
                <a:schemeClr val="tx1"/>
              </a:solidFill>
            </a:endParaRPr>
          </a:p>
          <a:p>
            <a:pPr marL="819150" lvl="1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7000" dirty="0" smtClean="0">
                <a:solidFill>
                  <a:schemeClr val="tx1"/>
                </a:solidFill>
              </a:rPr>
              <a:t>Скоринг оценки риска</a:t>
            </a:r>
            <a:endParaRPr lang="en-GB" sz="7000" dirty="0" smtClean="0">
              <a:solidFill>
                <a:schemeClr val="tx1"/>
              </a:solidFill>
            </a:endParaRPr>
          </a:p>
          <a:p>
            <a:pPr marL="819150" lvl="1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7000" dirty="0" smtClean="0">
                <a:solidFill>
                  <a:schemeClr val="tx1"/>
                </a:solidFill>
              </a:rPr>
              <a:t>Принятие решений</a:t>
            </a:r>
            <a:endParaRPr lang="en-GB" sz="7000" dirty="0" smtClean="0">
              <a:solidFill>
                <a:schemeClr val="tx1"/>
              </a:solidFill>
            </a:endParaRPr>
          </a:p>
          <a:p>
            <a:pPr marL="819150" lvl="1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7000" dirty="0" smtClean="0">
                <a:solidFill>
                  <a:schemeClr val="tx1"/>
                </a:solidFill>
              </a:rPr>
              <a:t>Системы автоматизации</a:t>
            </a:r>
            <a:endParaRPr lang="en-GB" sz="7000" dirty="0" smtClean="0">
              <a:solidFill>
                <a:schemeClr val="tx1"/>
              </a:solidFill>
            </a:endParaRPr>
          </a:p>
          <a:p>
            <a:pPr marL="819150" lvl="1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7000" dirty="0" smtClean="0">
                <a:solidFill>
                  <a:schemeClr val="tx1"/>
                </a:solidFill>
              </a:rPr>
              <a:t>Тренинги</a:t>
            </a:r>
            <a:endParaRPr lang="en-GB" sz="7000" dirty="0" smtClean="0">
              <a:solidFill>
                <a:schemeClr val="tx1"/>
              </a:solidFill>
            </a:endParaRPr>
          </a:p>
          <a:p>
            <a:pPr marL="819150" lvl="1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7000" dirty="0" smtClean="0">
                <a:solidFill>
                  <a:schemeClr val="tx1"/>
                </a:solidFill>
              </a:rPr>
              <a:t>Борьба с мошенничеством</a:t>
            </a:r>
            <a:endParaRPr lang="en-GB" sz="7000" dirty="0" smtClean="0">
              <a:solidFill>
                <a:schemeClr val="tx1"/>
              </a:solidFill>
            </a:endParaRPr>
          </a:p>
          <a:p>
            <a:pPr marL="819150" lvl="1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7000" dirty="0" smtClean="0">
                <a:solidFill>
                  <a:schemeClr val="tx1"/>
                </a:solidFill>
              </a:rPr>
              <a:t>Взыскание</a:t>
            </a:r>
            <a:endParaRPr lang="en-GB" sz="7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900000" y="720000"/>
            <a:ext cx="10111663" cy="36000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i="0" kern="1200" spc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>
                <a:solidFill>
                  <a:schemeClr val="tx1"/>
                </a:solidFill>
              </a:rPr>
              <a:t> . . . . . Creditinfo Decision Analytics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00" y="1520458"/>
            <a:ext cx="10440000" cy="5328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prstClr val="white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Полный спектр решений в управлении рисками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33392" y="3564779"/>
            <a:ext cx="25627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Данные и аналитика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7346" name="Picture 2" descr="Image result for data and analy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87" y="2092741"/>
            <a:ext cx="2520000" cy="14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Image result for credit monito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16" y="2091496"/>
            <a:ext cx="2520000" cy="144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Rectangle 7"/>
          <p:cNvSpPr>
            <a:spLocks noChangeArrowheads="1"/>
          </p:cNvSpPr>
          <p:nvPr/>
        </p:nvSpPr>
        <p:spPr bwMode="auto">
          <a:xfrm>
            <a:off x="6071861" y="3564779"/>
            <a:ext cx="1699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Мониторинг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002216" y="3888778"/>
            <a:ext cx="2552461" cy="688861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Умная управленческая отчетность</a:t>
            </a:r>
            <a:endParaRPr lang="en-GB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Рыночный </a:t>
            </a:r>
            <a:r>
              <a:rPr lang="ru-RU" sz="1200" dirty="0" err="1" smtClean="0">
                <a:solidFill>
                  <a:schemeClr val="tx1"/>
                </a:solidFill>
              </a:rPr>
              <a:t>бенчмаркинг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8687306" y="3924779"/>
            <a:ext cx="2552461" cy="165860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>
                <a:solidFill>
                  <a:schemeClr val="tx1"/>
                </a:solidFill>
              </a:rPr>
              <a:t>APS:  </a:t>
            </a:r>
            <a:r>
              <a:rPr lang="en-GB" sz="1200" dirty="0" smtClean="0">
                <a:solidFill>
                  <a:schemeClr val="tx1"/>
                </a:solidFill>
              </a:rPr>
              <a:t>Application Processing System</a:t>
            </a:r>
            <a:r>
              <a:rPr lang="ru-RU" sz="1200" dirty="0" smtClean="0">
                <a:solidFill>
                  <a:schemeClr val="tx1"/>
                </a:solidFill>
              </a:rPr>
              <a:t> – Система обработки заявок</a:t>
            </a:r>
            <a:endParaRPr lang="en-GB" sz="1200" dirty="0" smtClean="0">
              <a:solidFill>
                <a:schemeClr val="tx1"/>
              </a:solidFill>
            </a:endParaRPr>
          </a:p>
          <a:p>
            <a:r>
              <a:rPr lang="en-GB" sz="1200" b="1" dirty="0" smtClean="0">
                <a:solidFill>
                  <a:schemeClr val="tx1"/>
                </a:solidFill>
              </a:rPr>
              <a:t>LMS</a:t>
            </a:r>
            <a:r>
              <a:rPr lang="en-GB" sz="1200" dirty="0" smtClean="0">
                <a:solidFill>
                  <a:schemeClr val="tx1"/>
                </a:solidFill>
              </a:rPr>
              <a:t>: Loan Management System</a:t>
            </a:r>
            <a:r>
              <a:rPr lang="ru-RU" sz="1200" dirty="0" smtClean="0">
                <a:solidFill>
                  <a:schemeClr val="tx1"/>
                </a:solidFill>
              </a:rPr>
              <a:t> – Система управления кредитами</a:t>
            </a:r>
            <a:endParaRPr lang="en-GB" sz="1200" dirty="0" smtClean="0">
              <a:solidFill>
                <a:schemeClr val="tx1"/>
              </a:solidFill>
            </a:endParaRPr>
          </a:p>
          <a:p>
            <a:r>
              <a:rPr lang="en-GB" sz="1200" b="1" dirty="0" smtClean="0">
                <a:solidFill>
                  <a:schemeClr val="tx1"/>
                </a:solidFill>
              </a:rPr>
              <a:t>MC: </a:t>
            </a:r>
            <a:r>
              <a:rPr lang="en-GB" sz="1200" dirty="0" err="1" smtClean="0">
                <a:solidFill>
                  <a:schemeClr val="tx1"/>
                </a:solidFill>
              </a:rPr>
              <a:t>MultiConnector</a:t>
            </a:r>
            <a:r>
              <a:rPr lang="en-GB" sz="1200" dirty="0" smtClean="0">
                <a:solidFill>
                  <a:schemeClr val="tx1"/>
                </a:solidFill>
              </a:rPr>
              <a:t> connectivity</a:t>
            </a:r>
            <a:r>
              <a:rPr lang="ru-RU" sz="1200" dirty="0" smtClean="0">
                <a:solidFill>
                  <a:schemeClr val="tx1"/>
                </a:solidFill>
              </a:rPr>
              <a:t> – Соединение с базами данных</a:t>
            </a:r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124" name="Rectangle 7"/>
          <p:cNvSpPr>
            <a:spLocks noChangeArrowheads="1"/>
          </p:cNvSpPr>
          <p:nvPr/>
        </p:nvSpPr>
        <p:spPr bwMode="auto">
          <a:xfrm>
            <a:off x="8797601" y="3564779"/>
            <a:ext cx="204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Автоматизация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3" name="Rectangle 7"/>
          <p:cNvSpPr>
            <a:spLocks noChangeArrowheads="1"/>
          </p:cNvSpPr>
          <p:nvPr/>
        </p:nvSpPr>
        <p:spPr bwMode="auto">
          <a:xfrm>
            <a:off x="3407766" y="3564779"/>
            <a:ext cx="24661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Принятие решений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7350" name="Picture 6" descr="Image result for business agre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92" y="2105431"/>
            <a:ext cx="2520000" cy="141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Image result for implementation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777" y="2070308"/>
            <a:ext cx="2520000" cy="144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6087" y="3924779"/>
            <a:ext cx="2671679" cy="210029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+mj-lt"/>
              </a:rPr>
              <a:t>Статистические модели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риска</a:t>
            </a:r>
            <a:endParaRPr lang="en-GB" sz="1200" dirty="0" smtClean="0">
              <a:solidFill>
                <a:schemeClr val="tx1"/>
              </a:solidFill>
              <a:latin typeface="+mj-lt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Экспертные модели риска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Модели оценки клиента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Модели отклика на предложение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Модели взыскания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Модели идентификации мошенничества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Внешние и внутренние источники данных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10078" y="3888779"/>
            <a:ext cx="2476108" cy="688860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</a:rPr>
              <a:t>BEE</a:t>
            </a:r>
            <a:r>
              <a:rPr lang="en-GB" sz="1200" dirty="0">
                <a:solidFill>
                  <a:schemeClr val="tx1"/>
                </a:solidFill>
              </a:rPr>
              <a:t>: Business Evaluation </a:t>
            </a:r>
            <a:r>
              <a:rPr lang="en-GB" sz="1200" dirty="0" smtClean="0">
                <a:solidFill>
                  <a:schemeClr val="tx1"/>
                </a:solidFill>
              </a:rPr>
              <a:t>Engine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– Система принятия решений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720000" y="6025074"/>
            <a:ext cx="10465777" cy="432527"/>
          </a:xfrm>
          <a:prstGeom prst="flowChartAlternateProcess">
            <a:avLst/>
          </a:prstGeom>
          <a:solidFill>
            <a:srgbClr val="C00000"/>
          </a:solidFill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Консалтинг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1" grpId="0"/>
      <p:bldP spid="122" grpId="0" animBg="1"/>
      <p:bldP spid="125" grpId="0" animBg="1"/>
      <p:bldP spid="124" grpId="0"/>
      <p:bldP spid="123" grpId="0"/>
      <p:bldP spid="2" grpId="0" animBg="1"/>
      <p:bldP spid="21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19057" y="1257557"/>
            <a:ext cx="5834863" cy="3048127"/>
          </a:xfrm>
        </p:spPr>
        <p:txBody>
          <a:bodyPr>
            <a:normAutofit/>
          </a:bodyPr>
          <a:lstStyle/>
          <a:p>
            <a:r>
              <a:rPr lang="ru-RU" dirty="0" smtClean="0"/>
              <a:t>Модель </a:t>
            </a:r>
            <a:r>
              <a:rPr lang="en-US" dirty="0" smtClean="0"/>
              <a:t>PD</a:t>
            </a:r>
            <a:r>
              <a:rPr lang="ru-RU" dirty="0" smtClean="0"/>
              <a:t> на основе базы данных «</a:t>
            </a:r>
            <a:r>
              <a:rPr lang="ru-RU" dirty="0" err="1" smtClean="0"/>
              <a:t>Ишеним</a:t>
            </a:r>
            <a:r>
              <a:rPr lang="ru-RU" dirty="0" smtClean="0"/>
              <a:t>»</a:t>
            </a:r>
            <a:endParaRPr lang="is-I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Концепция для обсуждения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156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Всем банкам Кыргызстана осуществить переход на МСФО 9 с 01.01.2018</a:t>
            </a:r>
          </a:p>
        </p:txBody>
      </p:sp>
    </p:spTree>
    <p:extLst>
      <p:ext uri="{BB962C8B-B14F-4D97-AF65-F5344CB8AC3E}">
        <p14:creationId xmlns:p14="http://schemas.microsoft.com/office/powerpoint/2010/main" val="26306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3937" y="2452255"/>
            <a:ext cx="9961906" cy="4035244"/>
          </a:xfrm>
        </p:spPr>
        <p:txBody>
          <a:bodyPr/>
          <a:lstStyle/>
          <a:p>
            <a:pPr algn="ctr"/>
            <a:r>
              <a:rPr lang="en-US" dirty="0" smtClean="0"/>
              <a:t>EL = EAD * PD * LGD</a:t>
            </a:r>
          </a:p>
          <a:p>
            <a:r>
              <a:rPr lang="en-US" dirty="0" smtClean="0"/>
              <a:t>EL – </a:t>
            </a:r>
            <a:r>
              <a:rPr lang="ru-RU" dirty="0" smtClean="0"/>
              <a:t>ожидаемые потери</a:t>
            </a:r>
            <a:endParaRPr lang="en-US" dirty="0"/>
          </a:p>
          <a:p>
            <a:r>
              <a:rPr lang="en-US" dirty="0" smtClean="0"/>
              <a:t>EAD – </a:t>
            </a:r>
            <a:r>
              <a:rPr lang="ru-RU" dirty="0" smtClean="0"/>
              <a:t>ожидаемая сумма задолженности на момент дефолта</a:t>
            </a:r>
            <a:endParaRPr lang="en-US" dirty="0" smtClean="0"/>
          </a:p>
          <a:p>
            <a:r>
              <a:rPr lang="en-US" dirty="0" smtClean="0"/>
              <a:t>PD – </a:t>
            </a:r>
            <a:r>
              <a:rPr lang="ru-RU" dirty="0" smtClean="0"/>
              <a:t>вероятность дефолта</a:t>
            </a:r>
            <a:endParaRPr lang="en-US" dirty="0" smtClean="0"/>
          </a:p>
          <a:p>
            <a:r>
              <a:rPr lang="en-US" dirty="0" smtClean="0"/>
              <a:t>LGD – </a:t>
            </a:r>
            <a:r>
              <a:rPr lang="ru-RU" dirty="0" smtClean="0"/>
              <a:t>потери при дефолте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39077" y="1690226"/>
            <a:ext cx="9779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Century Gothic"/>
                <a:cs typeface="Century Gothic"/>
              </a:rPr>
              <a:t>Разработать модели для прогноза ожидаемых потерь:</a:t>
            </a:r>
          </a:p>
        </p:txBody>
      </p:sp>
    </p:spTree>
    <p:extLst>
      <p:ext uri="{BB962C8B-B14F-4D97-AF65-F5344CB8AC3E}">
        <p14:creationId xmlns:p14="http://schemas.microsoft.com/office/powerpoint/2010/main" val="13017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msung1\Desktop\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41" y="758248"/>
            <a:ext cx="3811587" cy="38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Разработать модели для прогноза ожидаемых потерь:</a:t>
            </a:r>
          </a:p>
          <a:p>
            <a:pPr algn="ctr"/>
            <a:endParaRPr lang="ru-RU" dirty="0"/>
          </a:p>
          <a:p>
            <a:pPr algn="ctr"/>
            <a:r>
              <a:rPr lang="en-US" dirty="0"/>
              <a:t>EL = EAD * PD * LGD</a:t>
            </a:r>
          </a:p>
          <a:p>
            <a:endParaRPr lang="en-US" dirty="0" smtClean="0"/>
          </a:p>
        </p:txBody>
      </p:sp>
      <p:sp>
        <p:nvSpPr>
          <p:cNvPr id="2" name="Полилиния 1"/>
          <p:cNvSpPr/>
          <p:nvPr/>
        </p:nvSpPr>
        <p:spPr>
          <a:xfrm>
            <a:off x="2521527" y="3158836"/>
            <a:ext cx="4668982" cy="1925782"/>
          </a:xfrm>
          <a:custGeom>
            <a:avLst/>
            <a:gdLst>
              <a:gd name="connsiteX0" fmla="*/ 0 w 4668982"/>
              <a:gd name="connsiteY0" fmla="*/ 263237 h 1925782"/>
              <a:gd name="connsiteX1" fmla="*/ 0 w 4668982"/>
              <a:gd name="connsiteY1" fmla="*/ 263237 h 1925782"/>
              <a:gd name="connsiteX2" fmla="*/ 138546 w 4668982"/>
              <a:gd name="connsiteY2" fmla="*/ 360219 h 1925782"/>
              <a:gd name="connsiteX3" fmla="*/ 249382 w 4668982"/>
              <a:gd name="connsiteY3" fmla="*/ 429491 h 1925782"/>
              <a:gd name="connsiteX4" fmla="*/ 443346 w 4668982"/>
              <a:gd name="connsiteY4" fmla="*/ 581891 h 1925782"/>
              <a:gd name="connsiteX5" fmla="*/ 928255 w 4668982"/>
              <a:gd name="connsiteY5" fmla="*/ 886691 h 1925782"/>
              <a:gd name="connsiteX6" fmla="*/ 1080655 w 4668982"/>
              <a:gd name="connsiteY6" fmla="*/ 997528 h 1925782"/>
              <a:gd name="connsiteX7" fmla="*/ 1163782 w 4668982"/>
              <a:gd name="connsiteY7" fmla="*/ 1039091 h 1925782"/>
              <a:gd name="connsiteX8" fmla="*/ 1233055 w 4668982"/>
              <a:gd name="connsiteY8" fmla="*/ 1066800 h 1925782"/>
              <a:gd name="connsiteX9" fmla="*/ 1316182 w 4668982"/>
              <a:gd name="connsiteY9" fmla="*/ 1122219 h 1925782"/>
              <a:gd name="connsiteX10" fmla="*/ 1371600 w 4668982"/>
              <a:gd name="connsiteY10" fmla="*/ 1149928 h 1925782"/>
              <a:gd name="connsiteX11" fmla="*/ 1454728 w 4668982"/>
              <a:gd name="connsiteY11" fmla="*/ 1205346 h 1925782"/>
              <a:gd name="connsiteX12" fmla="*/ 1607128 w 4668982"/>
              <a:gd name="connsiteY12" fmla="*/ 1288473 h 1925782"/>
              <a:gd name="connsiteX13" fmla="*/ 1662546 w 4668982"/>
              <a:gd name="connsiteY13" fmla="*/ 1343891 h 1925782"/>
              <a:gd name="connsiteX14" fmla="*/ 1801091 w 4668982"/>
              <a:gd name="connsiteY14" fmla="*/ 1440873 h 1925782"/>
              <a:gd name="connsiteX15" fmla="*/ 1856509 w 4668982"/>
              <a:gd name="connsiteY15" fmla="*/ 1482437 h 1925782"/>
              <a:gd name="connsiteX16" fmla="*/ 1911928 w 4668982"/>
              <a:gd name="connsiteY16" fmla="*/ 1524000 h 1925782"/>
              <a:gd name="connsiteX17" fmla="*/ 2064328 w 4668982"/>
              <a:gd name="connsiteY17" fmla="*/ 1620982 h 1925782"/>
              <a:gd name="connsiteX18" fmla="*/ 2105891 w 4668982"/>
              <a:gd name="connsiteY18" fmla="*/ 1648691 h 1925782"/>
              <a:gd name="connsiteX19" fmla="*/ 2175164 w 4668982"/>
              <a:gd name="connsiteY19" fmla="*/ 1704109 h 1925782"/>
              <a:gd name="connsiteX20" fmla="*/ 2355273 w 4668982"/>
              <a:gd name="connsiteY20" fmla="*/ 1787237 h 1925782"/>
              <a:gd name="connsiteX21" fmla="*/ 2466109 w 4668982"/>
              <a:gd name="connsiteY21" fmla="*/ 1870364 h 1925782"/>
              <a:gd name="connsiteX22" fmla="*/ 2535382 w 4668982"/>
              <a:gd name="connsiteY22" fmla="*/ 1925782 h 1925782"/>
              <a:gd name="connsiteX23" fmla="*/ 2604655 w 4668982"/>
              <a:gd name="connsiteY23" fmla="*/ 1149928 h 1925782"/>
              <a:gd name="connsiteX24" fmla="*/ 2812473 w 4668982"/>
              <a:gd name="connsiteY24" fmla="*/ 1149928 h 1925782"/>
              <a:gd name="connsiteX25" fmla="*/ 4668982 w 4668982"/>
              <a:gd name="connsiteY25" fmla="*/ 1094509 h 1925782"/>
              <a:gd name="connsiteX26" fmla="*/ 2119746 w 4668982"/>
              <a:gd name="connsiteY26" fmla="*/ 0 h 1925782"/>
              <a:gd name="connsiteX27" fmla="*/ 1995055 w 4668982"/>
              <a:gd name="connsiteY27" fmla="*/ 955964 h 192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68982" h="1925782">
                <a:moveTo>
                  <a:pt x="0" y="263237"/>
                </a:moveTo>
                <a:lnTo>
                  <a:pt x="0" y="263237"/>
                </a:lnTo>
                <a:cubicBezTo>
                  <a:pt x="46182" y="295564"/>
                  <a:pt x="91641" y="328949"/>
                  <a:pt x="138546" y="360219"/>
                </a:cubicBezTo>
                <a:cubicBezTo>
                  <a:pt x="174796" y="384386"/>
                  <a:pt x="214147" y="403866"/>
                  <a:pt x="249382" y="429491"/>
                </a:cubicBezTo>
                <a:cubicBezTo>
                  <a:pt x="315880" y="477853"/>
                  <a:pt x="375146" y="535960"/>
                  <a:pt x="443346" y="581891"/>
                </a:cubicBezTo>
                <a:cubicBezTo>
                  <a:pt x="601699" y="688537"/>
                  <a:pt x="768342" y="782400"/>
                  <a:pt x="928255" y="886691"/>
                </a:cubicBezTo>
                <a:cubicBezTo>
                  <a:pt x="980869" y="921004"/>
                  <a:pt x="1024472" y="969437"/>
                  <a:pt x="1080655" y="997528"/>
                </a:cubicBezTo>
                <a:cubicBezTo>
                  <a:pt x="1108364" y="1011382"/>
                  <a:pt x="1135579" y="1026272"/>
                  <a:pt x="1163782" y="1039091"/>
                </a:cubicBezTo>
                <a:cubicBezTo>
                  <a:pt x="1186423" y="1049382"/>
                  <a:pt x="1211222" y="1054891"/>
                  <a:pt x="1233055" y="1066800"/>
                </a:cubicBezTo>
                <a:cubicBezTo>
                  <a:pt x="1262291" y="1082747"/>
                  <a:pt x="1287626" y="1105085"/>
                  <a:pt x="1316182" y="1122219"/>
                </a:cubicBezTo>
                <a:cubicBezTo>
                  <a:pt x="1333892" y="1132845"/>
                  <a:pt x="1353890" y="1139302"/>
                  <a:pt x="1371600" y="1149928"/>
                </a:cubicBezTo>
                <a:cubicBezTo>
                  <a:pt x="1400157" y="1167062"/>
                  <a:pt x="1425962" y="1188566"/>
                  <a:pt x="1454728" y="1205346"/>
                </a:cubicBezTo>
                <a:cubicBezTo>
                  <a:pt x="1507087" y="1235889"/>
                  <a:pt x="1558971" y="1251017"/>
                  <a:pt x="1607128" y="1288473"/>
                </a:cubicBezTo>
                <a:cubicBezTo>
                  <a:pt x="1627749" y="1304512"/>
                  <a:pt x="1642004" y="1327751"/>
                  <a:pt x="1662546" y="1343891"/>
                </a:cubicBezTo>
                <a:cubicBezTo>
                  <a:pt x="1706872" y="1378719"/>
                  <a:pt x="1755219" y="1408107"/>
                  <a:pt x="1801091" y="1440873"/>
                </a:cubicBezTo>
                <a:cubicBezTo>
                  <a:pt x="1819881" y="1454294"/>
                  <a:pt x="1838036" y="1468583"/>
                  <a:pt x="1856509" y="1482437"/>
                </a:cubicBezTo>
                <a:lnTo>
                  <a:pt x="1911928" y="1524000"/>
                </a:lnTo>
                <a:cubicBezTo>
                  <a:pt x="1971332" y="1568552"/>
                  <a:pt x="2003798" y="1583151"/>
                  <a:pt x="2064328" y="1620982"/>
                </a:cubicBezTo>
                <a:cubicBezTo>
                  <a:pt x="2078448" y="1629807"/>
                  <a:pt x="2092570" y="1638700"/>
                  <a:pt x="2105891" y="1648691"/>
                </a:cubicBezTo>
                <a:cubicBezTo>
                  <a:pt x="2129548" y="1666433"/>
                  <a:pt x="2150216" y="1688233"/>
                  <a:pt x="2175164" y="1704109"/>
                </a:cubicBezTo>
                <a:cubicBezTo>
                  <a:pt x="2381020" y="1835108"/>
                  <a:pt x="2126197" y="1649791"/>
                  <a:pt x="2355273" y="1787237"/>
                </a:cubicBezTo>
                <a:cubicBezTo>
                  <a:pt x="2394873" y="1810997"/>
                  <a:pt x="2433454" y="1837709"/>
                  <a:pt x="2466109" y="1870364"/>
                </a:cubicBezTo>
                <a:cubicBezTo>
                  <a:pt x="2514975" y="1919230"/>
                  <a:pt x="2490148" y="1903166"/>
                  <a:pt x="2535382" y="1925782"/>
                </a:cubicBezTo>
                <a:lnTo>
                  <a:pt x="2604655" y="1149928"/>
                </a:lnTo>
                <a:lnTo>
                  <a:pt x="2812473" y="1149928"/>
                </a:lnTo>
                <a:lnTo>
                  <a:pt x="4668982" y="1094509"/>
                </a:lnTo>
                <a:lnTo>
                  <a:pt x="2119746" y="0"/>
                </a:lnTo>
                <a:lnTo>
                  <a:pt x="1995055" y="955964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2895600" y="3920836"/>
            <a:ext cx="6511636" cy="2327564"/>
          </a:xfrm>
          <a:prstGeom prst="wedgeEllipseCallout">
            <a:avLst>
              <a:gd name="adj1" fmla="val -6791"/>
              <a:gd name="adj2" fmla="val -87133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Компонент </a:t>
            </a:r>
            <a:r>
              <a:rPr lang="en-US" dirty="0" smtClean="0"/>
              <a:t>EAD</a:t>
            </a:r>
            <a:r>
              <a:rPr lang="ru-RU" dirty="0" smtClean="0"/>
              <a:t> может быть рассчитан банками самостоятельно, с помощью графика платежей и ряда допущений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5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samsung1\Desktop\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41" y="758248"/>
            <a:ext cx="3811587" cy="38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Разработать модели для прогноза ожидаемых потерь:</a:t>
            </a:r>
          </a:p>
          <a:p>
            <a:pPr algn="ctr"/>
            <a:endParaRPr lang="ru-RU" dirty="0"/>
          </a:p>
          <a:p>
            <a:pPr algn="ctr"/>
            <a:r>
              <a:rPr lang="en-US" dirty="0"/>
              <a:t>EL = EAD * PD * LGD</a:t>
            </a:r>
          </a:p>
          <a:p>
            <a:endParaRPr lang="en-US" dirty="0" smtClean="0"/>
          </a:p>
        </p:txBody>
      </p:sp>
      <p:sp>
        <p:nvSpPr>
          <p:cNvPr id="2" name="Полилиния 1"/>
          <p:cNvSpPr/>
          <p:nvPr/>
        </p:nvSpPr>
        <p:spPr>
          <a:xfrm>
            <a:off x="2521527" y="3158836"/>
            <a:ext cx="4668982" cy="1925782"/>
          </a:xfrm>
          <a:custGeom>
            <a:avLst/>
            <a:gdLst>
              <a:gd name="connsiteX0" fmla="*/ 0 w 4668982"/>
              <a:gd name="connsiteY0" fmla="*/ 263237 h 1925782"/>
              <a:gd name="connsiteX1" fmla="*/ 0 w 4668982"/>
              <a:gd name="connsiteY1" fmla="*/ 263237 h 1925782"/>
              <a:gd name="connsiteX2" fmla="*/ 138546 w 4668982"/>
              <a:gd name="connsiteY2" fmla="*/ 360219 h 1925782"/>
              <a:gd name="connsiteX3" fmla="*/ 249382 w 4668982"/>
              <a:gd name="connsiteY3" fmla="*/ 429491 h 1925782"/>
              <a:gd name="connsiteX4" fmla="*/ 443346 w 4668982"/>
              <a:gd name="connsiteY4" fmla="*/ 581891 h 1925782"/>
              <a:gd name="connsiteX5" fmla="*/ 928255 w 4668982"/>
              <a:gd name="connsiteY5" fmla="*/ 886691 h 1925782"/>
              <a:gd name="connsiteX6" fmla="*/ 1080655 w 4668982"/>
              <a:gd name="connsiteY6" fmla="*/ 997528 h 1925782"/>
              <a:gd name="connsiteX7" fmla="*/ 1163782 w 4668982"/>
              <a:gd name="connsiteY7" fmla="*/ 1039091 h 1925782"/>
              <a:gd name="connsiteX8" fmla="*/ 1233055 w 4668982"/>
              <a:gd name="connsiteY8" fmla="*/ 1066800 h 1925782"/>
              <a:gd name="connsiteX9" fmla="*/ 1316182 w 4668982"/>
              <a:gd name="connsiteY9" fmla="*/ 1122219 h 1925782"/>
              <a:gd name="connsiteX10" fmla="*/ 1371600 w 4668982"/>
              <a:gd name="connsiteY10" fmla="*/ 1149928 h 1925782"/>
              <a:gd name="connsiteX11" fmla="*/ 1454728 w 4668982"/>
              <a:gd name="connsiteY11" fmla="*/ 1205346 h 1925782"/>
              <a:gd name="connsiteX12" fmla="*/ 1607128 w 4668982"/>
              <a:gd name="connsiteY12" fmla="*/ 1288473 h 1925782"/>
              <a:gd name="connsiteX13" fmla="*/ 1662546 w 4668982"/>
              <a:gd name="connsiteY13" fmla="*/ 1343891 h 1925782"/>
              <a:gd name="connsiteX14" fmla="*/ 1801091 w 4668982"/>
              <a:gd name="connsiteY14" fmla="*/ 1440873 h 1925782"/>
              <a:gd name="connsiteX15" fmla="*/ 1856509 w 4668982"/>
              <a:gd name="connsiteY15" fmla="*/ 1482437 h 1925782"/>
              <a:gd name="connsiteX16" fmla="*/ 1911928 w 4668982"/>
              <a:gd name="connsiteY16" fmla="*/ 1524000 h 1925782"/>
              <a:gd name="connsiteX17" fmla="*/ 2064328 w 4668982"/>
              <a:gd name="connsiteY17" fmla="*/ 1620982 h 1925782"/>
              <a:gd name="connsiteX18" fmla="*/ 2105891 w 4668982"/>
              <a:gd name="connsiteY18" fmla="*/ 1648691 h 1925782"/>
              <a:gd name="connsiteX19" fmla="*/ 2175164 w 4668982"/>
              <a:gd name="connsiteY19" fmla="*/ 1704109 h 1925782"/>
              <a:gd name="connsiteX20" fmla="*/ 2355273 w 4668982"/>
              <a:gd name="connsiteY20" fmla="*/ 1787237 h 1925782"/>
              <a:gd name="connsiteX21" fmla="*/ 2466109 w 4668982"/>
              <a:gd name="connsiteY21" fmla="*/ 1870364 h 1925782"/>
              <a:gd name="connsiteX22" fmla="*/ 2535382 w 4668982"/>
              <a:gd name="connsiteY22" fmla="*/ 1925782 h 1925782"/>
              <a:gd name="connsiteX23" fmla="*/ 2604655 w 4668982"/>
              <a:gd name="connsiteY23" fmla="*/ 1149928 h 1925782"/>
              <a:gd name="connsiteX24" fmla="*/ 2812473 w 4668982"/>
              <a:gd name="connsiteY24" fmla="*/ 1149928 h 1925782"/>
              <a:gd name="connsiteX25" fmla="*/ 4668982 w 4668982"/>
              <a:gd name="connsiteY25" fmla="*/ 1094509 h 1925782"/>
              <a:gd name="connsiteX26" fmla="*/ 2119746 w 4668982"/>
              <a:gd name="connsiteY26" fmla="*/ 0 h 1925782"/>
              <a:gd name="connsiteX27" fmla="*/ 1995055 w 4668982"/>
              <a:gd name="connsiteY27" fmla="*/ 955964 h 192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68982" h="1925782">
                <a:moveTo>
                  <a:pt x="0" y="263237"/>
                </a:moveTo>
                <a:lnTo>
                  <a:pt x="0" y="263237"/>
                </a:lnTo>
                <a:cubicBezTo>
                  <a:pt x="46182" y="295564"/>
                  <a:pt x="91641" y="328949"/>
                  <a:pt x="138546" y="360219"/>
                </a:cubicBezTo>
                <a:cubicBezTo>
                  <a:pt x="174796" y="384386"/>
                  <a:pt x="214147" y="403866"/>
                  <a:pt x="249382" y="429491"/>
                </a:cubicBezTo>
                <a:cubicBezTo>
                  <a:pt x="315880" y="477853"/>
                  <a:pt x="375146" y="535960"/>
                  <a:pt x="443346" y="581891"/>
                </a:cubicBezTo>
                <a:cubicBezTo>
                  <a:pt x="601699" y="688537"/>
                  <a:pt x="768342" y="782400"/>
                  <a:pt x="928255" y="886691"/>
                </a:cubicBezTo>
                <a:cubicBezTo>
                  <a:pt x="980869" y="921004"/>
                  <a:pt x="1024472" y="969437"/>
                  <a:pt x="1080655" y="997528"/>
                </a:cubicBezTo>
                <a:cubicBezTo>
                  <a:pt x="1108364" y="1011382"/>
                  <a:pt x="1135579" y="1026272"/>
                  <a:pt x="1163782" y="1039091"/>
                </a:cubicBezTo>
                <a:cubicBezTo>
                  <a:pt x="1186423" y="1049382"/>
                  <a:pt x="1211222" y="1054891"/>
                  <a:pt x="1233055" y="1066800"/>
                </a:cubicBezTo>
                <a:cubicBezTo>
                  <a:pt x="1262291" y="1082747"/>
                  <a:pt x="1287626" y="1105085"/>
                  <a:pt x="1316182" y="1122219"/>
                </a:cubicBezTo>
                <a:cubicBezTo>
                  <a:pt x="1333892" y="1132845"/>
                  <a:pt x="1353890" y="1139302"/>
                  <a:pt x="1371600" y="1149928"/>
                </a:cubicBezTo>
                <a:cubicBezTo>
                  <a:pt x="1400157" y="1167062"/>
                  <a:pt x="1425962" y="1188566"/>
                  <a:pt x="1454728" y="1205346"/>
                </a:cubicBezTo>
                <a:cubicBezTo>
                  <a:pt x="1507087" y="1235889"/>
                  <a:pt x="1558971" y="1251017"/>
                  <a:pt x="1607128" y="1288473"/>
                </a:cubicBezTo>
                <a:cubicBezTo>
                  <a:pt x="1627749" y="1304512"/>
                  <a:pt x="1642004" y="1327751"/>
                  <a:pt x="1662546" y="1343891"/>
                </a:cubicBezTo>
                <a:cubicBezTo>
                  <a:pt x="1706872" y="1378719"/>
                  <a:pt x="1755219" y="1408107"/>
                  <a:pt x="1801091" y="1440873"/>
                </a:cubicBezTo>
                <a:cubicBezTo>
                  <a:pt x="1819881" y="1454294"/>
                  <a:pt x="1838036" y="1468583"/>
                  <a:pt x="1856509" y="1482437"/>
                </a:cubicBezTo>
                <a:lnTo>
                  <a:pt x="1911928" y="1524000"/>
                </a:lnTo>
                <a:cubicBezTo>
                  <a:pt x="1971332" y="1568552"/>
                  <a:pt x="2003798" y="1583151"/>
                  <a:pt x="2064328" y="1620982"/>
                </a:cubicBezTo>
                <a:cubicBezTo>
                  <a:pt x="2078448" y="1629807"/>
                  <a:pt x="2092570" y="1638700"/>
                  <a:pt x="2105891" y="1648691"/>
                </a:cubicBezTo>
                <a:cubicBezTo>
                  <a:pt x="2129548" y="1666433"/>
                  <a:pt x="2150216" y="1688233"/>
                  <a:pt x="2175164" y="1704109"/>
                </a:cubicBezTo>
                <a:cubicBezTo>
                  <a:pt x="2381020" y="1835108"/>
                  <a:pt x="2126197" y="1649791"/>
                  <a:pt x="2355273" y="1787237"/>
                </a:cubicBezTo>
                <a:cubicBezTo>
                  <a:pt x="2394873" y="1810997"/>
                  <a:pt x="2433454" y="1837709"/>
                  <a:pt x="2466109" y="1870364"/>
                </a:cubicBezTo>
                <a:cubicBezTo>
                  <a:pt x="2514975" y="1919230"/>
                  <a:pt x="2490148" y="1903166"/>
                  <a:pt x="2535382" y="1925782"/>
                </a:cubicBezTo>
                <a:lnTo>
                  <a:pt x="2604655" y="1149928"/>
                </a:lnTo>
                <a:lnTo>
                  <a:pt x="2812473" y="1149928"/>
                </a:lnTo>
                <a:lnTo>
                  <a:pt x="4668982" y="1094509"/>
                </a:lnTo>
                <a:lnTo>
                  <a:pt x="2119746" y="0"/>
                </a:lnTo>
                <a:lnTo>
                  <a:pt x="1995055" y="955964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2895600" y="3920836"/>
            <a:ext cx="6511636" cy="2327564"/>
          </a:xfrm>
          <a:prstGeom prst="wedgeEllipseCallout">
            <a:avLst>
              <a:gd name="adj1" fmla="val 12996"/>
              <a:gd name="adj2" fmla="val -87133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Компонент </a:t>
            </a:r>
            <a:r>
              <a:rPr lang="en-US" dirty="0" smtClean="0"/>
              <a:t>LGD</a:t>
            </a:r>
            <a:r>
              <a:rPr lang="ru-RU" dirty="0" smtClean="0"/>
              <a:t> может быть рассчитан банками самостоятельно, с помощью</a:t>
            </a:r>
            <a:r>
              <a:rPr lang="ru-RU" dirty="0"/>
              <a:t> ряда </a:t>
            </a:r>
            <a:r>
              <a:rPr lang="ru-RU" dirty="0" smtClean="0"/>
              <a:t>допущений и внутренней статистики, при наличии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5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1\Desktop\question-mark-1460071938EH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177" y="1728000"/>
            <a:ext cx="1558456" cy="254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Разработать модели для прогноза ожидаемых потерь:</a:t>
            </a:r>
          </a:p>
          <a:p>
            <a:pPr algn="ctr"/>
            <a:endParaRPr lang="ru-RU" dirty="0"/>
          </a:p>
          <a:p>
            <a:pPr algn="ctr"/>
            <a:r>
              <a:rPr lang="en-US" dirty="0"/>
              <a:t>EL = EAD * PD * LGD</a:t>
            </a:r>
          </a:p>
          <a:p>
            <a:endParaRPr lang="en-US" dirty="0" smtClean="0"/>
          </a:p>
        </p:txBody>
      </p:sp>
      <p:sp>
        <p:nvSpPr>
          <p:cNvPr id="2" name="Полилиния 1"/>
          <p:cNvSpPr/>
          <p:nvPr/>
        </p:nvSpPr>
        <p:spPr>
          <a:xfrm>
            <a:off x="2521527" y="3158836"/>
            <a:ext cx="4668982" cy="1925782"/>
          </a:xfrm>
          <a:custGeom>
            <a:avLst/>
            <a:gdLst>
              <a:gd name="connsiteX0" fmla="*/ 0 w 4668982"/>
              <a:gd name="connsiteY0" fmla="*/ 263237 h 1925782"/>
              <a:gd name="connsiteX1" fmla="*/ 0 w 4668982"/>
              <a:gd name="connsiteY1" fmla="*/ 263237 h 1925782"/>
              <a:gd name="connsiteX2" fmla="*/ 138546 w 4668982"/>
              <a:gd name="connsiteY2" fmla="*/ 360219 h 1925782"/>
              <a:gd name="connsiteX3" fmla="*/ 249382 w 4668982"/>
              <a:gd name="connsiteY3" fmla="*/ 429491 h 1925782"/>
              <a:gd name="connsiteX4" fmla="*/ 443346 w 4668982"/>
              <a:gd name="connsiteY4" fmla="*/ 581891 h 1925782"/>
              <a:gd name="connsiteX5" fmla="*/ 928255 w 4668982"/>
              <a:gd name="connsiteY5" fmla="*/ 886691 h 1925782"/>
              <a:gd name="connsiteX6" fmla="*/ 1080655 w 4668982"/>
              <a:gd name="connsiteY6" fmla="*/ 997528 h 1925782"/>
              <a:gd name="connsiteX7" fmla="*/ 1163782 w 4668982"/>
              <a:gd name="connsiteY7" fmla="*/ 1039091 h 1925782"/>
              <a:gd name="connsiteX8" fmla="*/ 1233055 w 4668982"/>
              <a:gd name="connsiteY8" fmla="*/ 1066800 h 1925782"/>
              <a:gd name="connsiteX9" fmla="*/ 1316182 w 4668982"/>
              <a:gd name="connsiteY9" fmla="*/ 1122219 h 1925782"/>
              <a:gd name="connsiteX10" fmla="*/ 1371600 w 4668982"/>
              <a:gd name="connsiteY10" fmla="*/ 1149928 h 1925782"/>
              <a:gd name="connsiteX11" fmla="*/ 1454728 w 4668982"/>
              <a:gd name="connsiteY11" fmla="*/ 1205346 h 1925782"/>
              <a:gd name="connsiteX12" fmla="*/ 1607128 w 4668982"/>
              <a:gd name="connsiteY12" fmla="*/ 1288473 h 1925782"/>
              <a:gd name="connsiteX13" fmla="*/ 1662546 w 4668982"/>
              <a:gd name="connsiteY13" fmla="*/ 1343891 h 1925782"/>
              <a:gd name="connsiteX14" fmla="*/ 1801091 w 4668982"/>
              <a:gd name="connsiteY14" fmla="*/ 1440873 h 1925782"/>
              <a:gd name="connsiteX15" fmla="*/ 1856509 w 4668982"/>
              <a:gd name="connsiteY15" fmla="*/ 1482437 h 1925782"/>
              <a:gd name="connsiteX16" fmla="*/ 1911928 w 4668982"/>
              <a:gd name="connsiteY16" fmla="*/ 1524000 h 1925782"/>
              <a:gd name="connsiteX17" fmla="*/ 2064328 w 4668982"/>
              <a:gd name="connsiteY17" fmla="*/ 1620982 h 1925782"/>
              <a:gd name="connsiteX18" fmla="*/ 2105891 w 4668982"/>
              <a:gd name="connsiteY18" fmla="*/ 1648691 h 1925782"/>
              <a:gd name="connsiteX19" fmla="*/ 2175164 w 4668982"/>
              <a:gd name="connsiteY19" fmla="*/ 1704109 h 1925782"/>
              <a:gd name="connsiteX20" fmla="*/ 2355273 w 4668982"/>
              <a:gd name="connsiteY20" fmla="*/ 1787237 h 1925782"/>
              <a:gd name="connsiteX21" fmla="*/ 2466109 w 4668982"/>
              <a:gd name="connsiteY21" fmla="*/ 1870364 h 1925782"/>
              <a:gd name="connsiteX22" fmla="*/ 2535382 w 4668982"/>
              <a:gd name="connsiteY22" fmla="*/ 1925782 h 1925782"/>
              <a:gd name="connsiteX23" fmla="*/ 2604655 w 4668982"/>
              <a:gd name="connsiteY23" fmla="*/ 1149928 h 1925782"/>
              <a:gd name="connsiteX24" fmla="*/ 2812473 w 4668982"/>
              <a:gd name="connsiteY24" fmla="*/ 1149928 h 1925782"/>
              <a:gd name="connsiteX25" fmla="*/ 4668982 w 4668982"/>
              <a:gd name="connsiteY25" fmla="*/ 1094509 h 1925782"/>
              <a:gd name="connsiteX26" fmla="*/ 2119746 w 4668982"/>
              <a:gd name="connsiteY26" fmla="*/ 0 h 1925782"/>
              <a:gd name="connsiteX27" fmla="*/ 1995055 w 4668982"/>
              <a:gd name="connsiteY27" fmla="*/ 955964 h 192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68982" h="1925782">
                <a:moveTo>
                  <a:pt x="0" y="263237"/>
                </a:moveTo>
                <a:lnTo>
                  <a:pt x="0" y="263237"/>
                </a:lnTo>
                <a:cubicBezTo>
                  <a:pt x="46182" y="295564"/>
                  <a:pt x="91641" y="328949"/>
                  <a:pt x="138546" y="360219"/>
                </a:cubicBezTo>
                <a:cubicBezTo>
                  <a:pt x="174796" y="384386"/>
                  <a:pt x="214147" y="403866"/>
                  <a:pt x="249382" y="429491"/>
                </a:cubicBezTo>
                <a:cubicBezTo>
                  <a:pt x="315880" y="477853"/>
                  <a:pt x="375146" y="535960"/>
                  <a:pt x="443346" y="581891"/>
                </a:cubicBezTo>
                <a:cubicBezTo>
                  <a:pt x="601699" y="688537"/>
                  <a:pt x="768342" y="782400"/>
                  <a:pt x="928255" y="886691"/>
                </a:cubicBezTo>
                <a:cubicBezTo>
                  <a:pt x="980869" y="921004"/>
                  <a:pt x="1024472" y="969437"/>
                  <a:pt x="1080655" y="997528"/>
                </a:cubicBezTo>
                <a:cubicBezTo>
                  <a:pt x="1108364" y="1011382"/>
                  <a:pt x="1135579" y="1026272"/>
                  <a:pt x="1163782" y="1039091"/>
                </a:cubicBezTo>
                <a:cubicBezTo>
                  <a:pt x="1186423" y="1049382"/>
                  <a:pt x="1211222" y="1054891"/>
                  <a:pt x="1233055" y="1066800"/>
                </a:cubicBezTo>
                <a:cubicBezTo>
                  <a:pt x="1262291" y="1082747"/>
                  <a:pt x="1287626" y="1105085"/>
                  <a:pt x="1316182" y="1122219"/>
                </a:cubicBezTo>
                <a:cubicBezTo>
                  <a:pt x="1333892" y="1132845"/>
                  <a:pt x="1353890" y="1139302"/>
                  <a:pt x="1371600" y="1149928"/>
                </a:cubicBezTo>
                <a:cubicBezTo>
                  <a:pt x="1400157" y="1167062"/>
                  <a:pt x="1425962" y="1188566"/>
                  <a:pt x="1454728" y="1205346"/>
                </a:cubicBezTo>
                <a:cubicBezTo>
                  <a:pt x="1507087" y="1235889"/>
                  <a:pt x="1558971" y="1251017"/>
                  <a:pt x="1607128" y="1288473"/>
                </a:cubicBezTo>
                <a:cubicBezTo>
                  <a:pt x="1627749" y="1304512"/>
                  <a:pt x="1642004" y="1327751"/>
                  <a:pt x="1662546" y="1343891"/>
                </a:cubicBezTo>
                <a:cubicBezTo>
                  <a:pt x="1706872" y="1378719"/>
                  <a:pt x="1755219" y="1408107"/>
                  <a:pt x="1801091" y="1440873"/>
                </a:cubicBezTo>
                <a:cubicBezTo>
                  <a:pt x="1819881" y="1454294"/>
                  <a:pt x="1838036" y="1468583"/>
                  <a:pt x="1856509" y="1482437"/>
                </a:cubicBezTo>
                <a:lnTo>
                  <a:pt x="1911928" y="1524000"/>
                </a:lnTo>
                <a:cubicBezTo>
                  <a:pt x="1971332" y="1568552"/>
                  <a:pt x="2003798" y="1583151"/>
                  <a:pt x="2064328" y="1620982"/>
                </a:cubicBezTo>
                <a:cubicBezTo>
                  <a:pt x="2078448" y="1629807"/>
                  <a:pt x="2092570" y="1638700"/>
                  <a:pt x="2105891" y="1648691"/>
                </a:cubicBezTo>
                <a:cubicBezTo>
                  <a:pt x="2129548" y="1666433"/>
                  <a:pt x="2150216" y="1688233"/>
                  <a:pt x="2175164" y="1704109"/>
                </a:cubicBezTo>
                <a:cubicBezTo>
                  <a:pt x="2381020" y="1835108"/>
                  <a:pt x="2126197" y="1649791"/>
                  <a:pt x="2355273" y="1787237"/>
                </a:cubicBezTo>
                <a:cubicBezTo>
                  <a:pt x="2394873" y="1810997"/>
                  <a:pt x="2433454" y="1837709"/>
                  <a:pt x="2466109" y="1870364"/>
                </a:cubicBezTo>
                <a:cubicBezTo>
                  <a:pt x="2514975" y="1919230"/>
                  <a:pt x="2490148" y="1903166"/>
                  <a:pt x="2535382" y="1925782"/>
                </a:cubicBezTo>
                <a:lnTo>
                  <a:pt x="2604655" y="1149928"/>
                </a:lnTo>
                <a:lnTo>
                  <a:pt x="2812473" y="1149928"/>
                </a:lnTo>
                <a:lnTo>
                  <a:pt x="4668982" y="1094509"/>
                </a:lnTo>
                <a:lnTo>
                  <a:pt x="2119746" y="0"/>
                </a:lnTo>
                <a:lnTo>
                  <a:pt x="1995055" y="955964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2895600" y="3920836"/>
            <a:ext cx="6511636" cy="2327564"/>
          </a:xfrm>
          <a:prstGeom prst="wedgeEllipseCallout">
            <a:avLst>
              <a:gd name="adj1" fmla="val 2783"/>
              <a:gd name="adj2" fmla="val -87133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предварительным сведениям, многие банки испытывают затруднения с разработкой модели </a:t>
            </a:r>
            <a:r>
              <a:rPr lang="en-US" dirty="0" smtClean="0"/>
              <a:t>PD</a:t>
            </a:r>
            <a:endParaRPr lang="ru-RU" dirty="0"/>
          </a:p>
          <a:p>
            <a:pPr algn="ctr"/>
            <a:r>
              <a:rPr lang="ru-RU" dirty="0" smtClean="0"/>
              <a:t>(недостаточно статистики и/или экспертизы)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36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reditinfo template">
  <a:themeElements>
    <a:clrScheme name="CI Litir 2015">
      <a:dk1>
        <a:srgbClr val="000000"/>
      </a:dk1>
      <a:lt1>
        <a:sysClr val="window" lastClr="FFFFFF"/>
      </a:lt1>
      <a:dk2>
        <a:srgbClr val="414141"/>
      </a:dk2>
      <a:lt2>
        <a:srgbClr val="ADAEAE"/>
      </a:lt2>
      <a:accent1>
        <a:srgbClr val="C40F13"/>
      </a:accent1>
      <a:accent2>
        <a:srgbClr val="389CAF"/>
      </a:accent2>
      <a:accent3>
        <a:srgbClr val="92D06A"/>
      </a:accent3>
      <a:accent4>
        <a:srgbClr val="EFC439"/>
      </a:accent4>
      <a:accent5>
        <a:srgbClr val="DD9222"/>
      </a:accent5>
      <a:accent6>
        <a:srgbClr val="25707E"/>
      </a:accent6>
      <a:hlink>
        <a:srgbClr val="A9D5DF"/>
      </a:hlink>
      <a:folHlink>
        <a:srgbClr val="F7D878"/>
      </a:folHlink>
    </a:clrScheme>
    <a:fontScheme name="CI letur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accent1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600">
            <a:solidFill>
              <a:srgbClr val="64646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Siminn_Snidmat_2013.thmx</Template>
  <TotalTime>21172</TotalTime>
  <Words>702</Words>
  <Application>Microsoft Office PowerPoint</Application>
  <PresentationFormat>Произвольный</PresentationFormat>
  <Paragraphs>123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Creditinfo template</vt:lpstr>
      <vt:lpstr>О Creditinfo и Creditinfo Decision Analytics</vt:lpstr>
      <vt:lpstr>Презентация PowerPoint</vt:lpstr>
      <vt:lpstr>Презентация PowerPoint</vt:lpstr>
      <vt:lpstr>Модель PD на основе базы данных «Ишеним»</vt:lpstr>
      <vt:lpstr>Цель</vt:lpstr>
      <vt:lpstr>Задача</vt:lpstr>
      <vt:lpstr>Задача</vt:lpstr>
      <vt:lpstr>Задача</vt:lpstr>
      <vt:lpstr>Задача</vt:lpstr>
      <vt:lpstr>Решение</vt:lpstr>
      <vt:lpstr>Механизм использования</vt:lpstr>
      <vt:lpstr>Другие сферы применения модели PD</vt:lpstr>
      <vt:lpstr>Преимущества предлагаемого подхода</vt:lpstr>
      <vt:lpstr>Следующие шаги (сроки предварительные)</vt:lpstr>
      <vt:lpstr>Презентация PowerPoint</vt:lpstr>
      <vt:lpstr>Презентация PowerPoint</vt:lpstr>
    </vt:vector>
  </TitlesOfParts>
  <Company>Síminn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Ágústa S. Guðjónsdóttir</dc:creator>
  <cp:lastModifiedBy>Акжолтой Елебесова</cp:lastModifiedBy>
  <cp:revision>419</cp:revision>
  <dcterms:created xsi:type="dcterms:W3CDTF">2012-10-02T12:56:08Z</dcterms:created>
  <dcterms:modified xsi:type="dcterms:W3CDTF">2017-07-25T06:19:26Z</dcterms:modified>
</cp:coreProperties>
</file>